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sldIdLst>
    <p:sldId id="256" r:id="rId2"/>
    <p:sldId id="362" r:id="rId3"/>
    <p:sldId id="480" r:id="rId4"/>
    <p:sldId id="481" r:id="rId5"/>
    <p:sldId id="482" r:id="rId6"/>
    <p:sldId id="483" r:id="rId7"/>
    <p:sldId id="363" r:id="rId8"/>
    <p:sldId id="367" r:id="rId9"/>
    <p:sldId id="484" r:id="rId10"/>
    <p:sldId id="368" r:id="rId11"/>
    <p:sldId id="369" r:id="rId12"/>
    <p:sldId id="485" r:id="rId13"/>
    <p:sldId id="370" r:id="rId14"/>
    <p:sldId id="346" r:id="rId15"/>
    <p:sldId id="473" r:id="rId16"/>
    <p:sldId id="474" r:id="rId17"/>
    <p:sldId id="354" r:id="rId18"/>
    <p:sldId id="475" r:id="rId19"/>
    <p:sldId id="356" r:id="rId20"/>
    <p:sldId id="486" r:id="rId21"/>
    <p:sldId id="525" r:id="rId22"/>
    <p:sldId id="526" r:id="rId23"/>
    <p:sldId id="527" r:id="rId24"/>
    <p:sldId id="528" r:id="rId25"/>
    <p:sldId id="529" r:id="rId26"/>
    <p:sldId id="530" r:id="rId27"/>
    <p:sldId id="531" r:id="rId28"/>
    <p:sldId id="535" r:id="rId29"/>
    <p:sldId id="536" r:id="rId30"/>
    <p:sldId id="537" r:id="rId31"/>
    <p:sldId id="541" r:id="rId32"/>
    <p:sldId id="540" r:id="rId33"/>
    <p:sldId id="542" r:id="rId34"/>
    <p:sldId id="543" r:id="rId35"/>
    <p:sldId id="544" r:id="rId36"/>
    <p:sldId id="547" r:id="rId37"/>
    <p:sldId id="548" r:id="rId38"/>
    <p:sldId id="549" r:id="rId39"/>
    <p:sldId id="550" r:id="rId40"/>
    <p:sldId id="551" r:id="rId41"/>
    <p:sldId id="552" r:id="rId42"/>
    <p:sldId id="380" r:id="rId43"/>
    <p:sldId id="553" r:id="rId44"/>
    <p:sldId id="488" r:id="rId45"/>
    <p:sldId id="564" r:id="rId46"/>
    <p:sldId id="487" r:id="rId47"/>
    <p:sldId id="565" r:id="rId48"/>
    <p:sldId id="566" r:id="rId49"/>
    <p:sldId id="491" r:id="rId50"/>
    <p:sldId id="493" r:id="rId51"/>
    <p:sldId id="494" r:id="rId52"/>
    <p:sldId id="496" r:id="rId53"/>
    <p:sldId id="500" r:id="rId54"/>
    <p:sldId id="506" r:id="rId55"/>
    <p:sldId id="567" r:id="rId56"/>
    <p:sldId id="498" r:id="rId57"/>
    <p:sldId id="502" r:id="rId58"/>
    <p:sldId id="501" r:id="rId59"/>
    <p:sldId id="505" r:id="rId60"/>
    <p:sldId id="507" r:id="rId61"/>
    <p:sldId id="508" r:id="rId62"/>
    <p:sldId id="570" r:id="rId63"/>
    <p:sldId id="569" r:id="rId64"/>
    <p:sldId id="571" r:id="rId65"/>
    <p:sldId id="572" r:id="rId66"/>
    <p:sldId id="573" r:id="rId67"/>
    <p:sldId id="554" r:id="rId68"/>
    <p:sldId id="578" r:id="rId69"/>
    <p:sldId id="579" r:id="rId70"/>
    <p:sldId id="580" r:id="rId71"/>
    <p:sldId id="577" r:id="rId72"/>
    <p:sldId id="521" r:id="rId73"/>
    <p:sldId id="524" r:id="rId74"/>
    <p:sldId id="522" r:id="rId75"/>
    <p:sldId id="555" r:id="rId76"/>
    <p:sldId id="557" r:id="rId77"/>
    <p:sldId id="558" r:id="rId78"/>
    <p:sldId id="561" r:id="rId79"/>
    <p:sldId id="562" r:id="rId80"/>
    <p:sldId id="576" r:id="rId81"/>
    <p:sldId id="352" r:id="rId82"/>
    <p:sldId id="574" r:id="rId83"/>
    <p:sldId id="575" r:id="rId84"/>
    <p:sldId id="581" r:id="rId85"/>
    <p:sldId id="582" r:id="rId86"/>
    <p:sldId id="583" r:id="rId87"/>
    <p:sldId id="584" r:id="rId88"/>
    <p:sldId id="585" r:id="rId89"/>
    <p:sldId id="586" r:id="rId90"/>
    <p:sldId id="587" r:id="rId91"/>
    <p:sldId id="588" r:id="rId92"/>
    <p:sldId id="589" r:id="rId93"/>
    <p:sldId id="590" r:id="rId94"/>
    <p:sldId id="591" r:id="rId95"/>
    <p:sldId id="592" r:id="rId96"/>
    <p:sldId id="440" r:id="rId97"/>
    <p:sldId id="432" r:id="rId98"/>
    <p:sldId id="450" r:id="rId99"/>
    <p:sldId id="451" r:id="rId100"/>
    <p:sldId id="593" r:id="rId101"/>
    <p:sldId id="594" r:id="rId102"/>
    <p:sldId id="595" r:id="rId103"/>
    <p:sldId id="596" r:id="rId104"/>
    <p:sldId id="442" r:id="rId105"/>
    <p:sldId id="454" r:id="rId106"/>
    <p:sldId id="455" r:id="rId107"/>
    <p:sldId id="444" r:id="rId108"/>
    <p:sldId id="446" r:id="rId109"/>
    <p:sldId id="447" r:id="rId110"/>
    <p:sldId id="456" r:id="rId111"/>
    <p:sldId id="445" r:id="rId1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F5650-6B6F-3D42-9402-6731370CA2D4}"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9D9F5-86DA-A04B-BDC1-E047733BF9FF}" type="slidenum">
              <a:rPr lang="en-US" smtClean="0"/>
              <a:t>‹#›</a:t>
            </a:fld>
            <a:endParaRPr lang="en-US"/>
          </a:p>
        </p:txBody>
      </p:sp>
    </p:spTree>
    <p:extLst>
      <p:ext uri="{BB962C8B-B14F-4D97-AF65-F5344CB8AC3E}">
        <p14:creationId xmlns:p14="http://schemas.microsoft.com/office/powerpoint/2010/main" val="8667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2272-690A-640C-5A6D-53565D25E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7C21C6-DFEB-1C54-F7B9-A968BB2E31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1242BF-20E8-DA70-8864-7ED299FEB08A}"/>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0D498EAC-C9C6-EEC4-472A-4A5DFFB23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6E951-1772-8733-2FF7-8D739FFAAC6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018704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FC28-27D2-D4CF-FAD2-11D7755BF8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C57328-DB75-60CE-87EB-EFE2E1EBC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75FA8-2CEF-1766-6A77-4B9C851C8643}"/>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248A7793-0C06-4BD5-27FD-B65B8DA7DF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DE0D8-2E9D-A79E-2546-CFB0913E58A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1159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5E84C-59EB-7508-BE51-AAFF902426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515878-107A-DB51-E985-5223E16491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DCDD3-66C8-64F8-50F5-B57429AB864E}"/>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ED2934AC-FA44-1880-4C97-AF90EC821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47C58-7DBF-918E-61A4-EA750AA75A5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5495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FF39-B7F7-D3AD-FBDD-A32997D60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15255-82CD-A236-9706-5298693E0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79966-8528-3557-6F7A-92FBF7427749}"/>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02D95FCF-5351-FD96-AF3B-457195814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A0DE2-C43D-CDC2-C77D-A16C945101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22031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3A16-C78F-BE9F-9AED-98A047AE1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AB4FCF-6D3D-9866-5CA8-BF15407BE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82D23-E9AC-7647-6C6B-6FCA7CF335D3}"/>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7441F5D4-0D55-2B46-B748-AF943D65D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A137E-4EC7-FBAA-23E0-B50BDAAA72A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15314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F9E6-964C-764F-F3CC-80F073B54C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2FEB9A-8BBE-E0ED-4DC9-5BE853339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6C7445-C9F2-1588-214E-75EB31DECB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99398-7B67-754C-204E-0A89CEF14799}"/>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6" name="Footer Placeholder 5">
            <a:extLst>
              <a:ext uri="{FF2B5EF4-FFF2-40B4-BE49-F238E27FC236}">
                <a16:creationId xmlns:a16="http://schemas.microsoft.com/office/drawing/2014/main" id="{41F0B904-F424-8F92-A0DE-20124BA7C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15A06-E7EA-1F8E-7C5A-DD7E0D1330CD}"/>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19428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B791-3590-B35C-93CA-61DCF6B2B3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03105D-6150-AA16-6F86-F5B0A0C79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118448-72B1-955F-81C8-91249AC5E8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EEA8CA-BE5D-CA8F-E9E9-66A553901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70DBE-9174-E800-4778-765EBA938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DDDB02-F1B2-82A7-CDD5-0D3920E8EF88}"/>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8" name="Footer Placeholder 7">
            <a:extLst>
              <a:ext uri="{FF2B5EF4-FFF2-40B4-BE49-F238E27FC236}">
                <a16:creationId xmlns:a16="http://schemas.microsoft.com/office/drawing/2014/main" id="{A2AA734C-266F-D32D-9065-D05E0912A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47B6F-A6B6-5C1F-516A-70962E1140C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220747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6938-8D96-24A5-43AB-DDCBD88CE9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1DD6FC-26EA-0FE6-29C4-ED5C483CDDC5}"/>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4" name="Footer Placeholder 3">
            <a:extLst>
              <a:ext uri="{FF2B5EF4-FFF2-40B4-BE49-F238E27FC236}">
                <a16:creationId xmlns:a16="http://schemas.microsoft.com/office/drawing/2014/main" id="{EDEF140F-C54E-A1B2-D381-A782F176EB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090981-7116-3ED4-65AF-15D4DD368DE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222605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7857B2-DF89-E02F-80BD-449F681538A5}"/>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3" name="Footer Placeholder 2">
            <a:extLst>
              <a:ext uri="{FF2B5EF4-FFF2-40B4-BE49-F238E27FC236}">
                <a16:creationId xmlns:a16="http://schemas.microsoft.com/office/drawing/2014/main" id="{03CD00B9-AF2A-1CAB-6705-47B548C3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A50533-1B2A-4B48-BB4F-895894F4818B}"/>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764791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E324-97B9-B8B0-48F1-796ACCB27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0435AB-6589-4E7A-7EDB-7373899B3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056E04-C803-66EB-CAA0-382D9D796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8FDECA-4FDD-C8A7-0CF3-272C18C23505}"/>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6" name="Footer Placeholder 5">
            <a:extLst>
              <a:ext uri="{FF2B5EF4-FFF2-40B4-BE49-F238E27FC236}">
                <a16:creationId xmlns:a16="http://schemas.microsoft.com/office/drawing/2014/main" id="{185E8423-CBF9-D258-7B6E-6B663DC6A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F1717-ADBA-BAA4-85BB-87C20DE8FA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603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1C5A-7AED-AB6D-0285-C88902182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A2BF7-7CAE-BB70-C911-36E5D3281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1B692-A994-7ED7-DBFF-6EA47EDA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607D6-BEA0-98D5-0DA6-98998BA44850}"/>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6" name="Footer Placeholder 5">
            <a:extLst>
              <a:ext uri="{FF2B5EF4-FFF2-40B4-BE49-F238E27FC236}">
                <a16:creationId xmlns:a16="http://schemas.microsoft.com/office/drawing/2014/main" id="{79350900-94AC-3A42-4DCB-344A9188B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660E6-2814-BC89-8ED6-BEEFC97D444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90949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1E17C7-0B55-3CA8-2A92-AD281BDF3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81989-8A33-2138-84C2-D66FC925B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B9BD4-D6CC-48E8-A81E-07EA16768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ED2928DF-216E-195E-C503-DD92AFF43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AF5BE-DDB5-5F71-65E9-DDEBD150E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28815-4257-8441-B7F2-71A2FC95741D}" type="slidenum">
              <a:rPr lang="en-US" smtClean="0"/>
              <a:t>‹#›</a:t>
            </a:fld>
            <a:endParaRPr lang="en-US"/>
          </a:p>
        </p:txBody>
      </p:sp>
    </p:spTree>
    <p:extLst>
      <p:ext uri="{BB962C8B-B14F-4D97-AF65-F5344CB8AC3E}">
        <p14:creationId xmlns:p14="http://schemas.microsoft.com/office/powerpoint/2010/main" val="3886835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0B5-B0E6-FAD3-015D-C96E772BC443}"/>
              </a:ext>
            </a:extLst>
          </p:cNvPr>
          <p:cNvSpPr>
            <a:spLocks noGrp="1"/>
          </p:cNvSpPr>
          <p:nvPr>
            <p:ph type="ctrTitle"/>
          </p:nvPr>
        </p:nvSpPr>
        <p:spPr/>
        <p:txBody>
          <a:bodyPr>
            <a:normAutofit fontScale="90000"/>
          </a:bodyPr>
          <a:lstStyle/>
          <a:p>
            <a:r>
              <a:rPr lang="en-US" dirty="0"/>
              <a:t>Inverse Optimal Control in Linearly-Solvable Markov Decision Processes with Delayed Observations</a:t>
            </a:r>
          </a:p>
        </p:txBody>
      </p:sp>
      <p:sp>
        <p:nvSpPr>
          <p:cNvPr id="3" name="Subtitle 2">
            <a:extLst>
              <a:ext uri="{FF2B5EF4-FFF2-40B4-BE49-F238E27FC236}">
                <a16:creationId xmlns:a16="http://schemas.microsoft.com/office/drawing/2014/main" id="{7992AD47-C4D0-D0A5-90F6-D5EB7EF6465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162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E920B-342D-FBD4-C568-227B13D4106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648D2C-2FD2-5F79-C4DD-DFB31FBF2AF3}"/>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A3DD03A-70AE-7274-2522-EC431CC44C7E}"/>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8B4DBC6A-73AD-9446-83B2-93C5087A53A2}"/>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408514-2EED-2ECF-B4B6-2479438C9CBA}"/>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ACD1A4-C39B-B89A-4E43-7CA997A797E6}"/>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43BB8280-CE72-5FD7-B3DD-4E4194E259C0}"/>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4DA3100A-84A9-CC87-2705-F4D226DF47E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5D2CDA6E-B5B6-45ED-B6BB-A697999FF0C4}"/>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7F3B2CD5-D1DB-7886-A5D6-3F4C9C959E2A}"/>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CA1FB38F-5405-DE1A-1D20-08FD759C4DD6}"/>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B3811B5-B370-C8B1-F4F2-484509BE8E12}"/>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613ACAE1-AD06-E2A0-FC94-1A3CC356B13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2613347B-F0A8-F720-4137-1C5D4ECB6E22}"/>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E62957F-928B-3E8C-2817-56B7E1ACF33D}"/>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887C2174-96F8-FE87-29A2-B39A07D6BFF2}"/>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42EABC49-C174-DAD7-5994-8A52C6EB145B}"/>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7F429721-13E4-D0FA-B8F3-748A67989CC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15BE08F6-D5D6-83A4-BFAA-AEDFE2D55A1F}"/>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4EBEE59-EC66-0E84-18C5-25F2D077F82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1E954E1-020B-9144-3E85-C2828F9E8AC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4C874285-B4C2-33BF-A973-59EB79B1D1E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291B32EB-50FB-28AE-B83B-08C18EDFC11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F478CD-78F1-F10E-105D-028031294CD0}"/>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67C95CB-DB42-CFDE-36F4-091D38D7073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ECE494-918A-3065-3D8A-C4C93322D76E}"/>
              </a:ext>
            </a:extLst>
          </p:cNvPr>
          <p:cNvSpPr txBox="1"/>
          <p:nvPr/>
        </p:nvSpPr>
        <p:spPr>
          <a:xfrm>
            <a:off x="3827611" y="4854721"/>
            <a:ext cx="301686" cy="369332"/>
          </a:xfrm>
          <a:prstGeom prst="rect">
            <a:avLst/>
          </a:prstGeom>
          <a:noFill/>
        </p:spPr>
        <p:txBody>
          <a:bodyPr wrap="none" rtlCol="0">
            <a:spAutoFit/>
          </a:bodyPr>
          <a:lstStyle/>
          <a:p>
            <a:r>
              <a:rPr lang="en-US" dirty="0">
                <a:solidFill>
                  <a:srgbClr val="00B0F0"/>
                </a:solidFill>
              </a:rPr>
              <a:t>1</a:t>
            </a:r>
          </a:p>
        </p:txBody>
      </p:sp>
      <p:sp>
        <p:nvSpPr>
          <p:cNvPr id="37" name="TextBox 36">
            <a:extLst>
              <a:ext uri="{FF2B5EF4-FFF2-40B4-BE49-F238E27FC236}">
                <a16:creationId xmlns:a16="http://schemas.microsoft.com/office/drawing/2014/main" id="{43A625D1-AD2C-ED5A-0E49-181DE0CCC08A}"/>
              </a:ext>
            </a:extLst>
          </p:cNvPr>
          <p:cNvSpPr txBox="1"/>
          <p:nvPr/>
        </p:nvSpPr>
        <p:spPr>
          <a:xfrm>
            <a:off x="3559591" y="4481803"/>
            <a:ext cx="593432" cy="369332"/>
          </a:xfrm>
          <a:prstGeom prst="rect">
            <a:avLst/>
          </a:prstGeom>
          <a:noFill/>
        </p:spPr>
        <p:txBody>
          <a:bodyPr wrap="none" rtlCol="0">
            <a:spAutoFit/>
          </a:bodyPr>
          <a:lstStyle/>
          <a:p>
            <a:r>
              <a:rPr lang="en-US" dirty="0">
                <a:solidFill>
                  <a:srgbClr val="00B0F0"/>
                </a:solidFill>
              </a:rPr>
              <a:t>.905</a:t>
            </a:r>
          </a:p>
        </p:txBody>
      </p:sp>
      <p:sp>
        <p:nvSpPr>
          <p:cNvPr id="38" name="TextBox 37">
            <a:extLst>
              <a:ext uri="{FF2B5EF4-FFF2-40B4-BE49-F238E27FC236}">
                <a16:creationId xmlns:a16="http://schemas.microsoft.com/office/drawing/2014/main" id="{8C490428-F54A-C3CF-E8D6-2F4EC9B1D9A3}"/>
              </a:ext>
            </a:extLst>
          </p:cNvPr>
          <p:cNvSpPr txBox="1"/>
          <p:nvPr/>
        </p:nvSpPr>
        <p:spPr>
          <a:xfrm>
            <a:off x="4063681" y="4915555"/>
            <a:ext cx="593432" cy="369332"/>
          </a:xfrm>
          <a:prstGeom prst="rect">
            <a:avLst/>
          </a:prstGeom>
          <a:noFill/>
        </p:spPr>
        <p:txBody>
          <a:bodyPr wrap="none" rtlCol="0">
            <a:spAutoFit/>
          </a:bodyPr>
          <a:lstStyle/>
          <a:p>
            <a:r>
              <a:rPr lang="en-US" dirty="0">
                <a:solidFill>
                  <a:srgbClr val="00B0F0"/>
                </a:solidFill>
              </a:rPr>
              <a:t>.905</a:t>
            </a:r>
          </a:p>
        </p:txBody>
      </p:sp>
      <p:sp>
        <p:nvSpPr>
          <p:cNvPr id="39" name="TextBox 38">
            <a:extLst>
              <a:ext uri="{FF2B5EF4-FFF2-40B4-BE49-F238E27FC236}">
                <a16:creationId xmlns:a16="http://schemas.microsoft.com/office/drawing/2014/main" id="{9E0B987B-E485-2E0B-3B15-097732284920}"/>
              </a:ext>
            </a:extLst>
          </p:cNvPr>
          <p:cNvSpPr txBox="1"/>
          <p:nvPr/>
        </p:nvSpPr>
        <p:spPr>
          <a:xfrm>
            <a:off x="4051959" y="4493528"/>
            <a:ext cx="593432" cy="369332"/>
          </a:xfrm>
          <a:prstGeom prst="rect">
            <a:avLst/>
          </a:prstGeom>
          <a:noFill/>
        </p:spPr>
        <p:txBody>
          <a:bodyPr wrap="none" rtlCol="0">
            <a:spAutoFit/>
          </a:bodyPr>
          <a:lstStyle/>
          <a:p>
            <a:r>
              <a:rPr lang="en-US" dirty="0">
                <a:solidFill>
                  <a:srgbClr val="00B0F0"/>
                </a:solidFill>
              </a:rPr>
              <a:t>.905</a:t>
            </a:r>
          </a:p>
        </p:txBody>
      </p:sp>
      <p:sp>
        <p:nvSpPr>
          <p:cNvPr id="40" name="TextBox 39">
            <a:extLst>
              <a:ext uri="{FF2B5EF4-FFF2-40B4-BE49-F238E27FC236}">
                <a16:creationId xmlns:a16="http://schemas.microsoft.com/office/drawing/2014/main" id="{CB0D2170-9A48-CA0D-75DD-7EDC7A965CB8}"/>
              </a:ext>
            </a:extLst>
          </p:cNvPr>
          <p:cNvSpPr txBox="1"/>
          <p:nvPr/>
        </p:nvSpPr>
        <p:spPr>
          <a:xfrm>
            <a:off x="3559594" y="4012886"/>
            <a:ext cx="593432" cy="369332"/>
          </a:xfrm>
          <a:prstGeom prst="rect">
            <a:avLst/>
          </a:prstGeom>
          <a:noFill/>
        </p:spPr>
        <p:txBody>
          <a:bodyPr wrap="none" rtlCol="0">
            <a:spAutoFit/>
          </a:bodyPr>
          <a:lstStyle/>
          <a:p>
            <a:r>
              <a:rPr lang="en-US" dirty="0">
                <a:solidFill>
                  <a:srgbClr val="00B0F0"/>
                </a:solidFill>
              </a:rPr>
              <a:t>.135</a:t>
            </a:r>
          </a:p>
        </p:txBody>
      </p:sp>
      <p:sp>
        <p:nvSpPr>
          <p:cNvPr id="42" name="TextBox 41">
            <a:extLst>
              <a:ext uri="{FF2B5EF4-FFF2-40B4-BE49-F238E27FC236}">
                <a16:creationId xmlns:a16="http://schemas.microsoft.com/office/drawing/2014/main" id="{CA670034-535D-A0A3-AE4D-B57458BA0669}"/>
              </a:ext>
            </a:extLst>
          </p:cNvPr>
          <p:cNvSpPr txBox="1"/>
          <p:nvPr/>
        </p:nvSpPr>
        <p:spPr>
          <a:xfrm>
            <a:off x="4087130" y="4024610"/>
            <a:ext cx="593432" cy="369332"/>
          </a:xfrm>
          <a:prstGeom prst="rect">
            <a:avLst/>
          </a:prstGeom>
          <a:noFill/>
        </p:spPr>
        <p:txBody>
          <a:bodyPr wrap="none" rtlCol="0">
            <a:spAutoFit/>
          </a:bodyPr>
          <a:lstStyle/>
          <a:p>
            <a:r>
              <a:rPr lang="en-US" dirty="0">
                <a:solidFill>
                  <a:srgbClr val="00B0F0"/>
                </a:solidFill>
              </a:rPr>
              <a:t>.135</a:t>
            </a:r>
          </a:p>
        </p:txBody>
      </p:sp>
      <p:sp>
        <p:nvSpPr>
          <p:cNvPr id="43" name="TextBox 42">
            <a:extLst>
              <a:ext uri="{FF2B5EF4-FFF2-40B4-BE49-F238E27FC236}">
                <a16:creationId xmlns:a16="http://schemas.microsoft.com/office/drawing/2014/main" id="{320792DA-EDDA-70E0-0EA2-2A6B93B7387A}"/>
              </a:ext>
            </a:extLst>
          </p:cNvPr>
          <p:cNvSpPr txBox="1"/>
          <p:nvPr/>
        </p:nvSpPr>
        <p:spPr>
          <a:xfrm>
            <a:off x="4579497" y="4012888"/>
            <a:ext cx="593432" cy="369332"/>
          </a:xfrm>
          <a:prstGeom prst="rect">
            <a:avLst/>
          </a:prstGeom>
          <a:noFill/>
        </p:spPr>
        <p:txBody>
          <a:bodyPr wrap="none" rtlCol="0">
            <a:spAutoFit/>
          </a:bodyPr>
          <a:lstStyle/>
          <a:p>
            <a:r>
              <a:rPr lang="en-US" dirty="0">
                <a:solidFill>
                  <a:srgbClr val="00B0F0"/>
                </a:solidFill>
              </a:rPr>
              <a:t>.819</a:t>
            </a:r>
          </a:p>
        </p:txBody>
      </p:sp>
      <p:sp>
        <p:nvSpPr>
          <p:cNvPr id="44" name="TextBox 43">
            <a:extLst>
              <a:ext uri="{FF2B5EF4-FFF2-40B4-BE49-F238E27FC236}">
                <a16:creationId xmlns:a16="http://schemas.microsoft.com/office/drawing/2014/main" id="{491F2270-0A53-CD12-91DF-7F9FFF05FE89}"/>
              </a:ext>
            </a:extLst>
          </p:cNvPr>
          <p:cNvSpPr txBox="1"/>
          <p:nvPr/>
        </p:nvSpPr>
        <p:spPr>
          <a:xfrm>
            <a:off x="5095310" y="4024612"/>
            <a:ext cx="593432" cy="369332"/>
          </a:xfrm>
          <a:prstGeom prst="rect">
            <a:avLst/>
          </a:prstGeom>
          <a:noFill/>
        </p:spPr>
        <p:txBody>
          <a:bodyPr wrap="none" rtlCol="0">
            <a:spAutoFit/>
          </a:bodyPr>
          <a:lstStyle/>
          <a:p>
            <a:r>
              <a:rPr lang="en-US" dirty="0">
                <a:solidFill>
                  <a:srgbClr val="00B0F0"/>
                </a:solidFill>
              </a:rPr>
              <a:t>.135</a:t>
            </a:r>
          </a:p>
        </p:txBody>
      </p:sp>
      <p:sp>
        <p:nvSpPr>
          <p:cNvPr id="45" name="TextBox 44">
            <a:extLst>
              <a:ext uri="{FF2B5EF4-FFF2-40B4-BE49-F238E27FC236}">
                <a16:creationId xmlns:a16="http://schemas.microsoft.com/office/drawing/2014/main" id="{936173B5-14D1-2B35-758D-9C9627098021}"/>
              </a:ext>
            </a:extLst>
          </p:cNvPr>
          <p:cNvSpPr txBox="1"/>
          <p:nvPr/>
        </p:nvSpPr>
        <p:spPr>
          <a:xfrm>
            <a:off x="4579499" y="4493533"/>
            <a:ext cx="593432" cy="369332"/>
          </a:xfrm>
          <a:prstGeom prst="rect">
            <a:avLst/>
          </a:prstGeom>
          <a:noFill/>
        </p:spPr>
        <p:txBody>
          <a:bodyPr wrap="none" rtlCol="0">
            <a:spAutoFit/>
          </a:bodyPr>
          <a:lstStyle/>
          <a:p>
            <a:r>
              <a:rPr lang="en-US" dirty="0">
                <a:solidFill>
                  <a:srgbClr val="00B0F0"/>
                </a:solidFill>
              </a:rPr>
              <a:t>.819</a:t>
            </a:r>
          </a:p>
        </p:txBody>
      </p:sp>
      <p:sp>
        <p:nvSpPr>
          <p:cNvPr id="46" name="TextBox 45">
            <a:extLst>
              <a:ext uri="{FF2B5EF4-FFF2-40B4-BE49-F238E27FC236}">
                <a16:creationId xmlns:a16="http://schemas.microsoft.com/office/drawing/2014/main" id="{E274D97E-1FF0-B628-8A6F-DC15613F5703}"/>
              </a:ext>
            </a:extLst>
          </p:cNvPr>
          <p:cNvSpPr txBox="1"/>
          <p:nvPr/>
        </p:nvSpPr>
        <p:spPr>
          <a:xfrm>
            <a:off x="4579500" y="4927285"/>
            <a:ext cx="593432" cy="369332"/>
          </a:xfrm>
          <a:prstGeom prst="rect">
            <a:avLst/>
          </a:prstGeom>
          <a:noFill/>
        </p:spPr>
        <p:txBody>
          <a:bodyPr wrap="none" rtlCol="0">
            <a:spAutoFit/>
          </a:bodyPr>
          <a:lstStyle/>
          <a:p>
            <a:r>
              <a:rPr lang="en-US" dirty="0">
                <a:solidFill>
                  <a:srgbClr val="00B0F0"/>
                </a:solidFill>
              </a:rPr>
              <a:t>.819</a:t>
            </a:r>
          </a:p>
        </p:txBody>
      </p:sp>
      <p:sp>
        <p:nvSpPr>
          <p:cNvPr id="47" name="TextBox 46">
            <a:extLst>
              <a:ext uri="{FF2B5EF4-FFF2-40B4-BE49-F238E27FC236}">
                <a16:creationId xmlns:a16="http://schemas.microsoft.com/office/drawing/2014/main" id="{A11D18B2-AFAB-EC7F-3120-B03ACEB83DEB}"/>
              </a:ext>
            </a:extLst>
          </p:cNvPr>
          <p:cNvSpPr txBox="1"/>
          <p:nvPr/>
        </p:nvSpPr>
        <p:spPr>
          <a:xfrm>
            <a:off x="5107036" y="4950732"/>
            <a:ext cx="593432" cy="369332"/>
          </a:xfrm>
          <a:prstGeom prst="rect">
            <a:avLst/>
          </a:prstGeom>
          <a:noFill/>
        </p:spPr>
        <p:txBody>
          <a:bodyPr wrap="none" rtlCol="0">
            <a:spAutoFit/>
          </a:bodyPr>
          <a:lstStyle/>
          <a:p>
            <a:r>
              <a:rPr lang="en-US" dirty="0">
                <a:solidFill>
                  <a:srgbClr val="00B0F0"/>
                </a:solidFill>
              </a:rPr>
              <a:t>.670</a:t>
            </a:r>
          </a:p>
        </p:txBody>
      </p:sp>
      <p:sp>
        <p:nvSpPr>
          <p:cNvPr id="48" name="TextBox 47">
            <a:extLst>
              <a:ext uri="{FF2B5EF4-FFF2-40B4-BE49-F238E27FC236}">
                <a16:creationId xmlns:a16="http://schemas.microsoft.com/office/drawing/2014/main" id="{B92E1AB2-1BA0-257F-82D1-F62ED5C49936}"/>
              </a:ext>
            </a:extLst>
          </p:cNvPr>
          <p:cNvSpPr txBox="1"/>
          <p:nvPr/>
        </p:nvSpPr>
        <p:spPr>
          <a:xfrm>
            <a:off x="5095314" y="4458367"/>
            <a:ext cx="593432" cy="369332"/>
          </a:xfrm>
          <a:prstGeom prst="rect">
            <a:avLst/>
          </a:prstGeom>
          <a:noFill/>
        </p:spPr>
        <p:txBody>
          <a:bodyPr wrap="none" rtlCol="0">
            <a:spAutoFit/>
          </a:bodyPr>
          <a:lstStyle/>
          <a:p>
            <a:r>
              <a:rPr lang="en-US" dirty="0">
                <a:solidFill>
                  <a:srgbClr val="00B0F0"/>
                </a:solidFill>
              </a:rPr>
              <a:t>.135</a:t>
            </a:r>
          </a:p>
        </p:txBody>
      </p:sp>
      <p:sp>
        <p:nvSpPr>
          <p:cNvPr id="49" name="TextBox 48">
            <a:extLst>
              <a:ext uri="{FF2B5EF4-FFF2-40B4-BE49-F238E27FC236}">
                <a16:creationId xmlns:a16="http://schemas.microsoft.com/office/drawing/2014/main" id="{6D14AF26-9F9A-BCAD-31D2-01F7D3B55030}"/>
              </a:ext>
            </a:extLst>
          </p:cNvPr>
          <p:cNvSpPr txBox="1"/>
          <p:nvPr/>
        </p:nvSpPr>
        <p:spPr>
          <a:xfrm>
            <a:off x="5634570" y="4939002"/>
            <a:ext cx="593432" cy="369332"/>
          </a:xfrm>
          <a:prstGeom prst="rect">
            <a:avLst/>
          </a:prstGeom>
          <a:noFill/>
        </p:spPr>
        <p:txBody>
          <a:bodyPr wrap="none" rtlCol="0">
            <a:spAutoFit/>
          </a:bodyPr>
          <a:lstStyle/>
          <a:p>
            <a:r>
              <a:rPr lang="en-US" dirty="0">
                <a:solidFill>
                  <a:srgbClr val="00B0F0"/>
                </a:solidFill>
              </a:rPr>
              <a:t>.607</a:t>
            </a:r>
          </a:p>
        </p:txBody>
      </p:sp>
      <p:sp>
        <p:nvSpPr>
          <p:cNvPr id="50" name="TextBox 49">
            <a:extLst>
              <a:ext uri="{FF2B5EF4-FFF2-40B4-BE49-F238E27FC236}">
                <a16:creationId xmlns:a16="http://schemas.microsoft.com/office/drawing/2014/main" id="{7C1E5148-856E-284E-1BD7-CA5A9ED17B39}"/>
              </a:ext>
            </a:extLst>
          </p:cNvPr>
          <p:cNvSpPr txBox="1"/>
          <p:nvPr/>
        </p:nvSpPr>
        <p:spPr>
          <a:xfrm>
            <a:off x="5693186" y="4481806"/>
            <a:ext cx="476412" cy="369332"/>
          </a:xfrm>
          <a:prstGeom prst="rect">
            <a:avLst/>
          </a:prstGeom>
          <a:noFill/>
        </p:spPr>
        <p:txBody>
          <a:bodyPr wrap="none" rtlCol="0">
            <a:spAutoFit/>
          </a:bodyPr>
          <a:lstStyle/>
          <a:p>
            <a:r>
              <a:rPr lang="en-US" dirty="0">
                <a:solidFill>
                  <a:srgbClr val="00B0F0"/>
                </a:solidFill>
              </a:rPr>
              <a:t>.05</a:t>
            </a:r>
          </a:p>
        </p:txBody>
      </p:sp>
      <p:sp>
        <p:nvSpPr>
          <p:cNvPr id="51" name="TextBox 50">
            <a:extLst>
              <a:ext uri="{FF2B5EF4-FFF2-40B4-BE49-F238E27FC236}">
                <a16:creationId xmlns:a16="http://schemas.microsoft.com/office/drawing/2014/main" id="{454CA645-1AE2-C673-5FDE-420FC499D1AD}"/>
              </a:ext>
            </a:extLst>
          </p:cNvPr>
          <p:cNvSpPr txBox="1"/>
          <p:nvPr/>
        </p:nvSpPr>
        <p:spPr>
          <a:xfrm>
            <a:off x="5657726" y="3941573"/>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52" name="TextBox 51">
            <a:extLst>
              <a:ext uri="{FF2B5EF4-FFF2-40B4-BE49-F238E27FC236}">
                <a16:creationId xmlns:a16="http://schemas.microsoft.com/office/drawing/2014/main" id="{29A8398A-A304-9A27-A28A-A8CE386F7407}"/>
              </a:ext>
            </a:extLst>
          </p:cNvPr>
          <p:cNvSpPr txBox="1"/>
          <p:nvPr/>
        </p:nvSpPr>
        <p:spPr>
          <a:xfrm>
            <a:off x="6173832" y="40363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3" name="TextBox 52">
            <a:extLst>
              <a:ext uri="{FF2B5EF4-FFF2-40B4-BE49-F238E27FC236}">
                <a16:creationId xmlns:a16="http://schemas.microsoft.com/office/drawing/2014/main" id="{7DED59F4-9466-898F-79B4-9473D6E8A5A5}"/>
              </a:ext>
            </a:extLst>
          </p:cNvPr>
          <p:cNvSpPr txBox="1"/>
          <p:nvPr/>
        </p:nvSpPr>
        <p:spPr>
          <a:xfrm>
            <a:off x="6713091" y="4024613"/>
            <a:ext cx="593432" cy="369332"/>
          </a:xfrm>
          <a:prstGeom prst="rect">
            <a:avLst/>
          </a:prstGeom>
          <a:noFill/>
        </p:spPr>
        <p:txBody>
          <a:bodyPr wrap="none" rtlCol="0">
            <a:spAutoFit/>
          </a:bodyPr>
          <a:lstStyle/>
          <a:p>
            <a:r>
              <a:rPr lang="en-US" dirty="0">
                <a:solidFill>
                  <a:srgbClr val="00B0F0"/>
                </a:solidFill>
              </a:rPr>
              <a:t>.135</a:t>
            </a:r>
          </a:p>
        </p:txBody>
      </p:sp>
      <p:sp>
        <p:nvSpPr>
          <p:cNvPr id="54" name="TextBox 53">
            <a:extLst>
              <a:ext uri="{FF2B5EF4-FFF2-40B4-BE49-F238E27FC236}">
                <a16:creationId xmlns:a16="http://schemas.microsoft.com/office/drawing/2014/main" id="{676D7F1F-5861-8B52-C169-326635B2D0F9}"/>
              </a:ext>
            </a:extLst>
          </p:cNvPr>
          <p:cNvSpPr txBox="1"/>
          <p:nvPr/>
        </p:nvSpPr>
        <p:spPr>
          <a:xfrm>
            <a:off x="6173834" y="45052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5" name="TextBox 54">
            <a:extLst>
              <a:ext uri="{FF2B5EF4-FFF2-40B4-BE49-F238E27FC236}">
                <a16:creationId xmlns:a16="http://schemas.microsoft.com/office/drawing/2014/main" id="{04D01096-F603-CBA4-3E4C-6C9B72DE6950}"/>
              </a:ext>
            </a:extLst>
          </p:cNvPr>
          <p:cNvSpPr txBox="1"/>
          <p:nvPr/>
        </p:nvSpPr>
        <p:spPr>
          <a:xfrm>
            <a:off x="6185558" y="4927286"/>
            <a:ext cx="593432" cy="369332"/>
          </a:xfrm>
          <a:prstGeom prst="rect">
            <a:avLst/>
          </a:prstGeom>
          <a:noFill/>
        </p:spPr>
        <p:txBody>
          <a:bodyPr wrap="none" rtlCol="0">
            <a:spAutoFit/>
          </a:bodyPr>
          <a:lstStyle/>
          <a:p>
            <a:r>
              <a:rPr lang="en-US" dirty="0">
                <a:solidFill>
                  <a:srgbClr val="00B0F0"/>
                </a:solidFill>
              </a:rPr>
              <a:t>.368</a:t>
            </a:r>
          </a:p>
        </p:txBody>
      </p:sp>
      <p:sp>
        <p:nvSpPr>
          <p:cNvPr id="56" name="TextBox 55">
            <a:extLst>
              <a:ext uri="{FF2B5EF4-FFF2-40B4-BE49-F238E27FC236}">
                <a16:creationId xmlns:a16="http://schemas.microsoft.com/office/drawing/2014/main" id="{357686AB-93A9-D9C8-1FAF-D47E1EB839AB}"/>
              </a:ext>
            </a:extLst>
          </p:cNvPr>
          <p:cNvSpPr txBox="1"/>
          <p:nvPr/>
        </p:nvSpPr>
        <p:spPr>
          <a:xfrm>
            <a:off x="6724817" y="4927287"/>
            <a:ext cx="593432" cy="369332"/>
          </a:xfrm>
          <a:prstGeom prst="rect">
            <a:avLst/>
          </a:prstGeom>
          <a:noFill/>
        </p:spPr>
        <p:txBody>
          <a:bodyPr wrap="none" rtlCol="0">
            <a:spAutoFit/>
          </a:bodyPr>
          <a:lstStyle/>
          <a:p>
            <a:r>
              <a:rPr lang="en-US" dirty="0">
                <a:solidFill>
                  <a:srgbClr val="00B0F0"/>
                </a:solidFill>
              </a:rPr>
              <a:t>.135</a:t>
            </a:r>
          </a:p>
        </p:txBody>
      </p:sp>
      <p:sp>
        <p:nvSpPr>
          <p:cNvPr id="57" name="TextBox 56">
            <a:extLst>
              <a:ext uri="{FF2B5EF4-FFF2-40B4-BE49-F238E27FC236}">
                <a16:creationId xmlns:a16="http://schemas.microsoft.com/office/drawing/2014/main" id="{63030DD4-0A1C-B848-CBFD-38DEB2030281}"/>
              </a:ext>
            </a:extLst>
          </p:cNvPr>
          <p:cNvSpPr txBox="1"/>
          <p:nvPr/>
        </p:nvSpPr>
        <p:spPr>
          <a:xfrm>
            <a:off x="6701372" y="4470091"/>
            <a:ext cx="593432" cy="369332"/>
          </a:xfrm>
          <a:prstGeom prst="rect">
            <a:avLst/>
          </a:prstGeom>
          <a:noFill/>
        </p:spPr>
        <p:txBody>
          <a:bodyPr wrap="none" rtlCol="0">
            <a:spAutoFit/>
          </a:bodyPr>
          <a:lstStyle/>
          <a:p>
            <a:r>
              <a:rPr lang="en-US" dirty="0">
                <a:solidFill>
                  <a:srgbClr val="00B0F0"/>
                </a:solidFill>
              </a:rPr>
              <a:t>.135</a:t>
            </a:r>
          </a:p>
        </p:txBody>
      </p:sp>
      <p:sp>
        <p:nvSpPr>
          <p:cNvPr id="58" name="TextBox 57">
            <a:extLst>
              <a:ext uri="{FF2B5EF4-FFF2-40B4-BE49-F238E27FC236}">
                <a16:creationId xmlns:a16="http://schemas.microsoft.com/office/drawing/2014/main" id="{445B3C0D-534E-50B0-41CE-0B7B02537A80}"/>
              </a:ext>
            </a:extLst>
          </p:cNvPr>
          <p:cNvSpPr txBox="1"/>
          <p:nvPr/>
        </p:nvSpPr>
        <p:spPr>
          <a:xfrm>
            <a:off x="7322691" y="492728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59" name="TextBox 58">
            <a:extLst>
              <a:ext uri="{FF2B5EF4-FFF2-40B4-BE49-F238E27FC236}">
                <a16:creationId xmlns:a16="http://schemas.microsoft.com/office/drawing/2014/main" id="{71EE1E76-60DD-6FDA-7242-F99A67E578A0}"/>
              </a:ext>
            </a:extLst>
          </p:cNvPr>
          <p:cNvSpPr txBox="1"/>
          <p:nvPr/>
        </p:nvSpPr>
        <p:spPr>
          <a:xfrm>
            <a:off x="7322692" y="44935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0" name="TextBox 59">
            <a:extLst>
              <a:ext uri="{FF2B5EF4-FFF2-40B4-BE49-F238E27FC236}">
                <a16:creationId xmlns:a16="http://schemas.microsoft.com/office/drawing/2014/main" id="{51E265B9-440B-586D-52D6-61DFF987502E}"/>
              </a:ext>
            </a:extLst>
          </p:cNvPr>
          <p:cNvSpPr txBox="1"/>
          <p:nvPr/>
        </p:nvSpPr>
        <p:spPr>
          <a:xfrm>
            <a:off x="7299248" y="40246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1" name="TextBox 60">
            <a:extLst>
              <a:ext uri="{FF2B5EF4-FFF2-40B4-BE49-F238E27FC236}">
                <a16:creationId xmlns:a16="http://schemas.microsoft.com/office/drawing/2014/main" id="{87553A60-BF4C-113F-860D-48C3E60048A7}"/>
              </a:ext>
            </a:extLst>
          </p:cNvPr>
          <p:cNvSpPr txBox="1"/>
          <p:nvPr/>
        </p:nvSpPr>
        <p:spPr>
          <a:xfrm>
            <a:off x="7744723" y="402461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3" name="TextBox 62">
            <a:extLst>
              <a:ext uri="{FF2B5EF4-FFF2-40B4-BE49-F238E27FC236}">
                <a16:creationId xmlns:a16="http://schemas.microsoft.com/office/drawing/2014/main" id="{B98A39CD-7961-94FD-27A3-947D9427AB10}"/>
              </a:ext>
            </a:extLst>
          </p:cNvPr>
          <p:cNvSpPr txBox="1"/>
          <p:nvPr/>
        </p:nvSpPr>
        <p:spPr>
          <a:xfrm>
            <a:off x="7721279" y="4493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4" name="TextBox 63">
            <a:extLst>
              <a:ext uri="{FF2B5EF4-FFF2-40B4-BE49-F238E27FC236}">
                <a16:creationId xmlns:a16="http://schemas.microsoft.com/office/drawing/2014/main" id="{82907C94-D84B-AF64-AF87-468416B81D07}"/>
              </a:ext>
            </a:extLst>
          </p:cNvPr>
          <p:cNvSpPr txBox="1"/>
          <p:nvPr/>
        </p:nvSpPr>
        <p:spPr>
          <a:xfrm>
            <a:off x="7709557" y="49155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6" name="TextBox 75">
            <a:extLst>
              <a:ext uri="{FF2B5EF4-FFF2-40B4-BE49-F238E27FC236}">
                <a16:creationId xmlns:a16="http://schemas.microsoft.com/office/drawing/2014/main" id="{1D3E6811-EE91-A498-DE7D-5BCC30F27F66}"/>
              </a:ext>
            </a:extLst>
          </p:cNvPr>
          <p:cNvSpPr txBox="1"/>
          <p:nvPr/>
        </p:nvSpPr>
        <p:spPr>
          <a:xfrm>
            <a:off x="3628726" y="3458661"/>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77" name="TextBox 76">
            <a:extLst>
              <a:ext uri="{FF2B5EF4-FFF2-40B4-BE49-F238E27FC236}">
                <a16:creationId xmlns:a16="http://schemas.microsoft.com/office/drawing/2014/main" id="{F97A4399-22FD-0E79-7624-DB42F5902B5A}"/>
              </a:ext>
            </a:extLst>
          </p:cNvPr>
          <p:cNvSpPr txBox="1"/>
          <p:nvPr/>
        </p:nvSpPr>
        <p:spPr>
          <a:xfrm>
            <a:off x="3547869" y="311020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8" name="TextBox 77">
            <a:extLst>
              <a:ext uri="{FF2B5EF4-FFF2-40B4-BE49-F238E27FC236}">
                <a16:creationId xmlns:a16="http://schemas.microsoft.com/office/drawing/2014/main" id="{3F52E1FA-FDE1-8D40-F52C-8DE74F42D013}"/>
              </a:ext>
            </a:extLst>
          </p:cNvPr>
          <p:cNvSpPr txBox="1"/>
          <p:nvPr/>
        </p:nvSpPr>
        <p:spPr>
          <a:xfrm>
            <a:off x="4145743" y="3579124"/>
            <a:ext cx="476412" cy="369332"/>
          </a:xfrm>
          <a:prstGeom prst="rect">
            <a:avLst/>
          </a:prstGeom>
          <a:noFill/>
        </p:spPr>
        <p:txBody>
          <a:bodyPr wrap="none" rtlCol="0">
            <a:spAutoFit/>
          </a:bodyPr>
          <a:lstStyle/>
          <a:p>
            <a:r>
              <a:rPr lang="en-US" dirty="0">
                <a:solidFill>
                  <a:srgbClr val="00B0F0"/>
                </a:solidFill>
              </a:rPr>
              <a:t>.05</a:t>
            </a:r>
          </a:p>
        </p:txBody>
      </p:sp>
      <p:sp>
        <p:nvSpPr>
          <p:cNvPr id="79" name="TextBox 78">
            <a:extLst>
              <a:ext uri="{FF2B5EF4-FFF2-40B4-BE49-F238E27FC236}">
                <a16:creationId xmlns:a16="http://schemas.microsoft.com/office/drawing/2014/main" id="{FD6A34BB-1CF8-CACA-73A8-DB36747FADC9}"/>
              </a:ext>
            </a:extLst>
          </p:cNvPr>
          <p:cNvSpPr txBox="1"/>
          <p:nvPr/>
        </p:nvSpPr>
        <p:spPr>
          <a:xfrm>
            <a:off x="4145744" y="30984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80" name="TextBox 79">
            <a:extLst>
              <a:ext uri="{FF2B5EF4-FFF2-40B4-BE49-F238E27FC236}">
                <a16:creationId xmlns:a16="http://schemas.microsoft.com/office/drawing/2014/main" id="{4F67742D-546E-F1EB-F668-137FF66822BE}"/>
              </a:ext>
            </a:extLst>
          </p:cNvPr>
          <p:cNvSpPr txBox="1"/>
          <p:nvPr/>
        </p:nvSpPr>
        <p:spPr>
          <a:xfrm>
            <a:off x="3524426" y="2653009"/>
            <a:ext cx="593432" cy="369332"/>
          </a:xfrm>
          <a:prstGeom prst="rect">
            <a:avLst/>
          </a:prstGeom>
          <a:noFill/>
        </p:spPr>
        <p:txBody>
          <a:bodyPr wrap="none" rtlCol="0">
            <a:spAutoFit/>
          </a:bodyPr>
          <a:lstStyle/>
          <a:p>
            <a:r>
              <a:rPr lang="en-US" dirty="0">
                <a:solidFill>
                  <a:srgbClr val="00B0F0"/>
                </a:solidFill>
              </a:rPr>
              <a:t>.368</a:t>
            </a:r>
          </a:p>
        </p:txBody>
      </p:sp>
      <p:sp>
        <p:nvSpPr>
          <p:cNvPr id="81" name="TextBox 80">
            <a:extLst>
              <a:ext uri="{FF2B5EF4-FFF2-40B4-BE49-F238E27FC236}">
                <a16:creationId xmlns:a16="http://schemas.microsoft.com/office/drawing/2014/main" id="{CBA01A28-5842-3C82-126E-011E8C1FEFF2}"/>
              </a:ext>
            </a:extLst>
          </p:cNvPr>
          <p:cNvSpPr txBox="1"/>
          <p:nvPr/>
        </p:nvSpPr>
        <p:spPr>
          <a:xfrm>
            <a:off x="4063685" y="2653010"/>
            <a:ext cx="593432" cy="369332"/>
          </a:xfrm>
          <a:prstGeom prst="rect">
            <a:avLst/>
          </a:prstGeom>
          <a:noFill/>
        </p:spPr>
        <p:txBody>
          <a:bodyPr wrap="none" rtlCol="0">
            <a:spAutoFit/>
          </a:bodyPr>
          <a:lstStyle/>
          <a:p>
            <a:r>
              <a:rPr lang="en-US" dirty="0">
                <a:solidFill>
                  <a:srgbClr val="00B0F0"/>
                </a:solidFill>
              </a:rPr>
              <a:t>.368</a:t>
            </a:r>
          </a:p>
        </p:txBody>
      </p:sp>
      <p:sp>
        <p:nvSpPr>
          <p:cNvPr id="82" name="TextBox 81">
            <a:extLst>
              <a:ext uri="{FF2B5EF4-FFF2-40B4-BE49-F238E27FC236}">
                <a16:creationId xmlns:a16="http://schemas.microsoft.com/office/drawing/2014/main" id="{68474F86-FECC-8375-246A-E0B7BDF77D18}"/>
              </a:ext>
            </a:extLst>
          </p:cNvPr>
          <p:cNvSpPr txBox="1"/>
          <p:nvPr/>
        </p:nvSpPr>
        <p:spPr>
          <a:xfrm>
            <a:off x="4579498" y="2653011"/>
            <a:ext cx="593432" cy="369332"/>
          </a:xfrm>
          <a:prstGeom prst="rect">
            <a:avLst/>
          </a:prstGeom>
          <a:noFill/>
        </p:spPr>
        <p:txBody>
          <a:bodyPr wrap="none" rtlCol="0">
            <a:spAutoFit/>
          </a:bodyPr>
          <a:lstStyle/>
          <a:p>
            <a:r>
              <a:rPr lang="en-US" dirty="0">
                <a:solidFill>
                  <a:srgbClr val="00B0F0"/>
                </a:solidFill>
              </a:rPr>
              <a:t>.368</a:t>
            </a:r>
          </a:p>
        </p:txBody>
      </p:sp>
      <p:sp>
        <p:nvSpPr>
          <p:cNvPr id="83" name="TextBox 82">
            <a:extLst>
              <a:ext uri="{FF2B5EF4-FFF2-40B4-BE49-F238E27FC236}">
                <a16:creationId xmlns:a16="http://schemas.microsoft.com/office/drawing/2014/main" id="{93AC8CB3-3750-25C4-34B9-25912E425BF5}"/>
              </a:ext>
            </a:extLst>
          </p:cNvPr>
          <p:cNvSpPr txBox="1"/>
          <p:nvPr/>
        </p:nvSpPr>
        <p:spPr>
          <a:xfrm>
            <a:off x="5107034" y="2653012"/>
            <a:ext cx="593432" cy="369332"/>
          </a:xfrm>
          <a:prstGeom prst="rect">
            <a:avLst/>
          </a:prstGeom>
          <a:noFill/>
        </p:spPr>
        <p:txBody>
          <a:bodyPr wrap="none" rtlCol="0">
            <a:spAutoFit/>
          </a:bodyPr>
          <a:lstStyle/>
          <a:p>
            <a:r>
              <a:rPr lang="en-US" dirty="0">
                <a:solidFill>
                  <a:srgbClr val="00B0F0"/>
                </a:solidFill>
              </a:rPr>
              <a:t>.368</a:t>
            </a:r>
          </a:p>
        </p:txBody>
      </p:sp>
      <p:sp>
        <p:nvSpPr>
          <p:cNvPr id="84" name="TextBox 83">
            <a:extLst>
              <a:ext uri="{FF2B5EF4-FFF2-40B4-BE49-F238E27FC236}">
                <a16:creationId xmlns:a16="http://schemas.microsoft.com/office/drawing/2014/main" id="{3DA6C70D-B66F-F2ED-4C49-E20931993BAD}"/>
              </a:ext>
            </a:extLst>
          </p:cNvPr>
          <p:cNvSpPr txBox="1"/>
          <p:nvPr/>
        </p:nvSpPr>
        <p:spPr>
          <a:xfrm>
            <a:off x="4567777" y="3110210"/>
            <a:ext cx="593432" cy="369332"/>
          </a:xfrm>
          <a:prstGeom prst="rect">
            <a:avLst/>
          </a:prstGeom>
          <a:noFill/>
        </p:spPr>
        <p:txBody>
          <a:bodyPr wrap="none" rtlCol="0">
            <a:spAutoFit/>
          </a:bodyPr>
          <a:lstStyle/>
          <a:p>
            <a:r>
              <a:rPr lang="en-US" dirty="0">
                <a:solidFill>
                  <a:srgbClr val="00B0F0"/>
                </a:solidFill>
              </a:rPr>
              <a:t>.368</a:t>
            </a:r>
          </a:p>
        </p:txBody>
      </p:sp>
      <p:sp>
        <p:nvSpPr>
          <p:cNvPr id="85" name="TextBox 84">
            <a:extLst>
              <a:ext uri="{FF2B5EF4-FFF2-40B4-BE49-F238E27FC236}">
                <a16:creationId xmlns:a16="http://schemas.microsoft.com/office/drawing/2014/main" id="{BB2570FB-FDE9-DEAE-BCF1-A0D35221F34F}"/>
              </a:ext>
            </a:extLst>
          </p:cNvPr>
          <p:cNvSpPr txBox="1"/>
          <p:nvPr/>
        </p:nvSpPr>
        <p:spPr>
          <a:xfrm>
            <a:off x="4567778" y="3567408"/>
            <a:ext cx="593432" cy="369332"/>
          </a:xfrm>
          <a:prstGeom prst="rect">
            <a:avLst/>
          </a:prstGeom>
          <a:noFill/>
        </p:spPr>
        <p:txBody>
          <a:bodyPr wrap="none" rtlCol="0">
            <a:spAutoFit/>
          </a:bodyPr>
          <a:lstStyle/>
          <a:p>
            <a:r>
              <a:rPr lang="en-US" dirty="0">
                <a:solidFill>
                  <a:srgbClr val="00B0F0"/>
                </a:solidFill>
              </a:rPr>
              <a:t>.368</a:t>
            </a:r>
          </a:p>
        </p:txBody>
      </p:sp>
      <p:sp>
        <p:nvSpPr>
          <p:cNvPr id="86" name="TextBox 85">
            <a:extLst>
              <a:ext uri="{FF2B5EF4-FFF2-40B4-BE49-F238E27FC236}">
                <a16:creationId xmlns:a16="http://schemas.microsoft.com/office/drawing/2014/main" id="{18CDA6CC-8D0F-1D1B-AD73-F20B2AE69614}"/>
              </a:ext>
            </a:extLst>
          </p:cNvPr>
          <p:cNvSpPr txBox="1"/>
          <p:nvPr/>
        </p:nvSpPr>
        <p:spPr>
          <a:xfrm>
            <a:off x="5083591" y="3555686"/>
            <a:ext cx="593432" cy="369332"/>
          </a:xfrm>
          <a:prstGeom prst="rect">
            <a:avLst/>
          </a:prstGeom>
          <a:noFill/>
        </p:spPr>
        <p:txBody>
          <a:bodyPr wrap="none" rtlCol="0">
            <a:spAutoFit/>
          </a:bodyPr>
          <a:lstStyle/>
          <a:p>
            <a:r>
              <a:rPr lang="en-US" dirty="0">
                <a:solidFill>
                  <a:srgbClr val="00B0F0"/>
                </a:solidFill>
              </a:rPr>
              <a:t>.135</a:t>
            </a:r>
          </a:p>
        </p:txBody>
      </p:sp>
      <p:sp>
        <p:nvSpPr>
          <p:cNvPr id="87" name="TextBox 86">
            <a:extLst>
              <a:ext uri="{FF2B5EF4-FFF2-40B4-BE49-F238E27FC236}">
                <a16:creationId xmlns:a16="http://schemas.microsoft.com/office/drawing/2014/main" id="{63BAB080-8DF8-9E03-D6EC-4145912CCEBF}"/>
              </a:ext>
            </a:extLst>
          </p:cNvPr>
          <p:cNvSpPr txBox="1"/>
          <p:nvPr/>
        </p:nvSpPr>
        <p:spPr>
          <a:xfrm>
            <a:off x="5107038" y="3098490"/>
            <a:ext cx="593432" cy="369332"/>
          </a:xfrm>
          <a:prstGeom prst="rect">
            <a:avLst/>
          </a:prstGeom>
          <a:noFill/>
        </p:spPr>
        <p:txBody>
          <a:bodyPr wrap="none" rtlCol="0">
            <a:spAutoFit/>
          </a:bodyPr>
          <a:lstStyle/>
          <a:p>
            <a:r>
              <a:rPr lang="en-US" dirty="0">
                <a:solidFill>
                  <a:srgbClr val="00B0F0"/>
                </a:solidFill>
              </a:rPr>
              <a:t>.368</a:t>
            </a:r>
          </a:p>
        </p:txBody>
      </p:sp>
      <p:sp>
        <p:nvSpPr>
          <p:cNvPr id="88" name="TextBox 87">
            <a:extLst>
              <a:ext uri="{FF2B5EF4-FFF2-40B4-BE49-F238E27FC236}">
                <a16:creationId xmlns:a16="http://schemas.microsoft.com/office/drawing/2014/main" id="{02CE5F28-0350-BAD9-9174-F3366E4CBDE9}"/>
              </a:ext>
            </a:extLst>
          </p:cNvPr>
          <p:cNvSpPr txBox="1"/>
          <p:nvPr/>
        </p:nvSpPr>
        <p:spPr>
          <a:xfrm>
            <a:off x="5611125" y="355567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89" name="TextBox 88">
            <a:extLst>
              <a:ext uri="{FF2B5EF4-FFF2-40B4-BE49-F238E27FC236}">
                <a16:creationId xmlns:a16="http://schemas.microsoft.com/office/drawing/2014/main" id="{8E8393E5-99AC-85AB-AF03-FF0F9F1653D4}"/>
              </a:ext>
            </a:extLst>
          </p:cNvPr>
          <p:cNvSpPr txBox="1"/>
          <p:nvPr/>
        </p:nvSpPr>
        <p:spPr>
          <a:xfrm>
            <a:off x="5622849" y="3051591"/>
            <a:ext cx="593432" cy="369332"/>
          </a:xfrm>
          <a:prstGeom prst="rect">
            <a:avLst/>
          </a:prstGeom>
          <a:noFill/>
        </p:spPr>
        <p:txBody>
          <a:bodyPr wrap="none" rtlCol="0">
            <a:spAutoFit/>
          </a:bodyPr>
          <a:lstStyle/>
          <a:p>
            <a:r>
              <a:rPr lang="en-US" dirty="0">
                <a:solidFill>
                  <a:srgbClr val="00B0F0"/>
                </a:solidFill>
              </a:rPr>
              <a:t>.368</a:t>
            </a:r>
          </a:p>
        </p:txBody>
      </p:sp>
      <p:sp>
        <p:nvSpPr>
          <p:cNvPr id="90" name="TextBox 89">
            <a:extLst>
              <a:ext uri="{FF2B5EF4-FFF2-40B4-BE49-F238E27FC236}">
                <a16:creationId xmlns:a16="http://schemas.microsoft.com/office/drawing/2014/main" id="{DA919759-AE57-6964-7076-3F6904CBC98E}"/>
              </a:ext>
            </a:extLst>
          </p:cNvPr>
          <p:cNvSpPr txBox="1"/>
          <p:nvPr/>
        </p:nvSpPr>
        <p:spPr>
          <a:xfrm>
            <a:off x="5611128" y="2653011"/>
            <a:ext cx="593432" cy="369332"/>
          </a:xfrm>
          <a:prstGeom prst="rect">
            <a:avLst/>
          </a:prstGeom>
          <a:noFill/>
        </p:spPr>
        <p:txBody>
          <a:bodyPr wrap="none" rtlCol="0">
            <a:spAutoFit/>
          </a:bodyPr>
          <a:lstStyle/>
          <a:p>
            <a:r>
              <a:rPr lang="en-US" dirty="0">
                <a:solidFill>
                  <a:srgbClr val="00B0F0"/>
                </a:solidFill>
              </a:rPr>
              <a:t>.368</a:t>
            </a:r>
          </a:p>
        </p:txBody>
      </p:sp>
      <p:sp>
        <p:nvSpPr>
          <p:cNvPr id="91" name="TextBox 90">
            <a:extLst>
              <a:ext uri="{FF2B5EF4-FFF2-40B4-BE49-F238E27FC236}">
                <a16:creationId xmlns:a16="http://schemas.microsoft.com/office/drawing/2014/main" id="{9BE6DDE7-9206-12BE-F293-1092EBFAAD79}"/>
              </a:ext>
            </a:extLst>
          </p:cNvPr>
          <p:cNvSpPr txBox="1"/>
          <p:nvPr/>
        </p:nvSpPr>
        <p:spPr>
          <a:xfrm>
            <a:off x="6173833" y="2641289"/>
            <a:ext cx="593432" cy="369332"/>
          </a:xfrm>
          <a:prstGeom prst="rect">
            <a:avLst/>
          </a:prstGeom>
          <a:noFill/>
        </p:spPr>
        <p:txBody>
          <a:bodyPr wrap="none" rtlCol="0">
            <a:spAutoFit/>
          </a:bodyPr>
          <a:lstStyle/>
          <a:p>
            <a:r>
              <a:rPr lang="en-US" dirty="0">
                <a:solidFill>
                  <a:srgbClr val="00B0F0"/>
                </a:solidFill>
              </a:rPr>
              <a:t>.368</a:t>
            </a:r>
          </a:p>
        </p:txBody>
      </p:sp>
      <p:sp>
        <p:nvSpPr>
          <p:cNvPr id="92" name="TextBox 91">
            <a:extLst>
              <a:ext uri="{FF2B5EF4-FFF2-40B4-BE49-F238E27FC236}">
                <a16:creationId xmlns:a16="http://schemas.microsoft.com/office/drawing/2014/main" id="{A9F9ECA2-45E3-97B3-2921-F3424331EB04}"/>
              </a:ext>
            </a:extLst>
          </p:cNvPr>
          <p:cNvSpPr txBox="1"/>
          <p:nvPr/>
        </p:nvSpPr>
        <p:spPr>
          <a:xfrm>
            <a:off x="6724815" y="2653013"/>
            <a:ext cx="593432" cy="369332"/>
          </a:xfrm>
          <a:prstGeom prst="rect">
            <a:avLst/>
          </a:prstGeom>
          <a:noFill/>
        </p:spPr>
        <p:txBody>
          <a:bodyPr wrap="none" rtlCol="0">
            <a:spAutoFit/>
          </a:bodyPr>
          <a:lstStyle/>
          <a:p>
            <a:r>
              <a:rPr lang="en-US" dirty="0">
                <a:solidFill>
                  <a:srgbClr val="00B0F0"/>
                </a:solidFill>
              </a:rPr>
              <a:t>.135</a:t>
            </a:r>
          </a:p>
        </p:txBody>
      </p:sp>
      <p:sp>
        <p:nvSpPr>
          <p:cNvPr id="93" name="TextBox 92">
            <a:extLst>
              <a:ext uri="{FF2B5EF4-FFF2-40B4-BE49-F238E27FC236}">
                <a16:creationId xmlns:a16="http://schemas.microsoft.com/office/drawing/2014/main" id="{2C02DCBC-DB88-36A5-E0C1-8986A914DC1F}"/>
              </a:ext>
            </a:extLst>
          </p:cNvPr>
          <p:cNvSpPr txBox="1"/>
          <p:nvPr/>
        </p:nvSpPr>
        <p:spPr>
          <a:xfrm>
            <a:off x="6162112" y="3110211"/>
            <a:ext cx="593432" cy="369332"/>
          </a:xfrm>
          <a:prstGeom prst="rect">
            <a:avLst/>
          </a:prstGeom>
          <a:noFill/>
        </p:spPr>
        <p:txBody>
          <a:bodyPr wrap="none" rtlCol="0">
            <a:spAutoFit/>
          </a:bodyPr>
          <a:lstStyle/>
          <a:p>
            <a:r>
              <a:rPr lang="en-US" dirty="0">
                <a:solidFill>
                  <a:srgbClr val="00B0F0"/>
                </a:solidFill>
              </a:rPr>
              <a:t>.135</a:t>
            </a:r>
          </a:p>
        </p:txBody>
      </p:sp>
      <p:sp>
        <p:nvSpPr>
          <p:cNvPr id="94" name="TextBox 93">
            <a:extLst>
              <a:ext uri="{FF2B5EF4-FFF2-40B4-BE49-F238E27FC236}">
                <a16:creationId xmlns:a16="http://schemas.microsoft.com/office/drawing/2014/main" id="{F3155E68-E9F8-EF75-6296-685D431A881A}"/>
              </a:ext>
            </a:extLst>
          </p:cNvPr>
          <p:cNvSpPr txBox="1"/>
          <p:nvPr/>
        </p:nvSpPr>
        <p:spPr>
          <a:xfrm>
            <a:off x="6232451" y="3567409"/>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5" name="TextBox 94">
            <a:extLst>
              <a:ext uri="{FF2B5EF4-FFF2-40B4-BE49-F238E27FC236}">
                <a16:creationId xmlns:a16="http://schemas.microsoft.com/office/drawing/2014/main" id="{BD1FEB8D-880A-10DC-18AA-7E12DF0C13E4}"/>
              </a:ext>
            </a:extLst>
          </p:cNvPr>
          <p:cNvSpPr txBox="1"/>
          <p:nvPr/>
        </p:nvSpPr>
        <p:spPr>
          <a:xfrm>
            <a:off x="6713095" y="3555687"/>
            <a:ext cx="593432" cy="369332"/>
          </a:xfrm>
          <a:prstGeom prst="rect">
            <a:avLst/>
          </a:prstGeom>
          <a:noFill/>
        </p:spPr>
        <p:txBody>
          <a:bodyPr wrap="none" rtlCol="0">
            <a:spAutoFit/>
          </a:bodyPr>
          <a:lstStyle/>
          <a:p>
            <a:r>
              <a:rPr lang="en-US" dirty="0">
                <a:solidFill>
                  <a:srgbClr val="00B0F0"/>
                </a:solidFill>
              </a:rPr>
              <a:t>.135</a:t>
            </a:r>
          </a:p>
        </p:txBody>
      </p:sp>
      <p:sp>
        <p:nvSpPr>
          <p:cNvPr id="96" name="TextBox 95">
            <a:extLst>
              <a:ext uri="{FF2B5EF4-FFF2-40B4-BE49-F238E27FC236}">
                <a16:creationId xmlns:a16="http://schemas.microsoft.com/office/drawing/2014/main" id="{973F6102-F68C-3CA2-D7D9-D839A280367D}"/>
              </a:ext>
            </a:extLst>
          </p:cNvPr>
          <p:cNvSpPr txBox="1"/>
          <p:nvPr/>
        </p:nvSpPr>
        <p:spPr>
          <a:xfrm>
            <a:off x="6724819" y="3098491"/>
            <a:ext cx="593432" cy="369332"/>
          </a:xfrm>
          <a:prstGeom prst="rect">
            <a:avLst/>
          </a:prstGeom>
          <a:noFill/>
        </p:spPr>
        <p:txBody>
          <a:bodyPr wrap="none" rtlCol="0">
            <a:spAutoFit/>
          </a:bodyPr>
          <a:lstStyle/>
          <a:p>
            <a:r>
              <a:rPr lang="en-US" dirty="0">
                <a:solidFill>
                  <a:srgbClr val="00B0F0"/>
                </a:solidFill>
              </a:rPr>
              <a:t>.135</a:t>
            </a:r>
          </a:p>
        </p:txBody>
      </p:sp>
      <p:sp>
        <p:nvSpPr>
          <p:cNvPr id="97" name="TextBox 96">
            <a:extLst>
              <a:ext uri="{FF2B5EF4-FFF2-40B4-BE49-F238E27FC236}">
                <a16:creationId xmlns:a16="http://schemas.microsoft.com/office/drawing/2014/main" id="{8E4B344B-5AFE-AE38-EB69-03E6DA0CEDEE}"/>
              </a:ext>
            </a:extLst>
          </p:cNvPr>
          <p:cNvSpPr txBox="1"/>
          <p:nvPr/>
        </p:nvSpPr>
        <p:spPr>
          <a:xfrm>
            <a:off x="7299246" y="3567403"/>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8" name="TextBox 97">
            <a:extLst>
              <a:ext uri="{FF2B5EF4-FFF2-40B4-BE49-F238E27FC236}">
                <a16:creationId xmlns:a16="http://schemas.microsoft.com/office/drawing/2014/main" id="{10454297-2335-C348-7A37-FCF951B3CFF2}"/>
              </a:ext>
            </a:extLst>
          </p:cNvPr>
          <p:cNvSpPr txBox="1"/>
          <p:nvPr/>
        </p:nvSpPr>
        <p:spPr>
          <a:xfrm>
            <a:off x="7287524" y="31219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9" name="TextBox 98">
            <a:extLst>
              <a:ext uri="{FF2B5EF4-FFF2-40B4-BE49-F238E27FC236}">
                <a16:creationId xmlns:a16="http://schemas.microsoft.com/office/drawing/2014/main" id="{D0E4D483-2F29-4758-C542-84BF7AB11A04}"/>
              </a:ext>
            </a:extLst>
          </p:cNvPr>
          <p:cNvSpPr txBox="1"/>
          <p:nvPr/>
        </p:nvSpPr>
        <p:spPr>
          <a:xfrm>
            <a:off x="7299249" y="26530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1" name="TextBox 100">
            <a:extLst>
              <a:ext uri="{FF2B5EF4-FFF2-40B4-BE49-F238E27FC236}">
                <a16:creationId xmlns:a16="http://schemas.microsoft.com/office/drawing/2014/main" id="{31674178-45F3-14DC-8F0D-BA22F27787A7}"/>
              </a:ext>
            </a:extLst>
          </p:cNvPr>
          <p:cNvSpPr txBox="1"/>
          <p:nvPr/>
        </p:nvSpPr>
        <p:spPr>
          <a:xfrm>
            <a:off x="7756449" y="31219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2" name="TextBox 101">
            <a:extLst>
              <a:ext uri="{FF2B5EF4-FFF2-40B4-BE49-F238E27FC236}">
                <a16:creationId xmlns:a16="http://schemas.microsoft.com/office/drawing/2014/main" id="{A83DFA9D-015B-ACA9-3B8E-45D22F2B760B}"/>
              </a:ext>
            </a:extLst>
          </p:cNvPr>
          <p:cNvSpPr txBox="1"/>
          <p:nvPr/>
        </p:nvSpPr>
        <p:spPr>
          <a:xfrm>
            <a:off x="7744727" y="35439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3" name="TextBox 102">
            <a:extLst>
              <a:ext uri="{FF2B5EF4-FFF2-40B4-BE49-F238E27FC236}">
                <a16:creationId xmlns:a16="http://schemas.microsoft.com/office/drawing/2014/main" id="{7BCE5CDE-49ED-1E31-2197-4A430DA380BC}"/>
              </a:ext>
            </a:extLst>
          </p:cNvPr>
          <p:cNvSpPr txBox="1"/>
          <p:nvPr/>
        </p:nvSpPr>
        <p:spPr>
          <a:xfrm>
            <a:off x="3510549" y="2216565"/>
            <a:ext cx="593432" cy="369332"/>
          </a:xfrm>
          <a:prstGeom prst="rect">
            <a:avLst/>
          </a:prstGeom>
          <a:noFill/>
        </p:spPr>
        <p:txBody>
          <a:bodyPr wrap="none" rtlCol="0">
            <a:spAutoFit/>
          </a:bodyPr>
          <a:lstStyle/>
          <a:p>
            <a:r>
              <a:rPr lang="en-US" dirty="0">
                <a:solidFill>
                  <a:srgbClr val="00B0F0"/>
                </a:solidFill>
              </a:rPr>
              <a:t>.135</a:t>
            </a:r>
          </a:p>
        </p:txBody>
      </p:sp>
      <p:sp>
        <p:nvSpPr>
          <p:cNvPr id="104" name="TextBox 103">
            <a:extLst>
              <a:ext uri="{FF2B5EF4-FFF2-40B4-BE49-F238E27FC236}">
                <a16:creationId xmlns:a16="http://schemas.microsoft.com/office/drawing/2014/main" id="{FF251140-95E6-E523-BB19-2434CCA1B159}"/>
              </a:ext>
            </a:extLst>
          </p:cNvPr>
          <p:cNvSpPr txBox="1"/>
          <p:nvPr/>
        </p:nvSpPr>
        <p:spPr>
          <a:xfrm>
            <a:off x="3547870" y="1773774"/>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5" name="TextBox 104">
            <a:extLst>
              <a:ext uri="{FF2B5EF4-FFF2-40B4-BE49-F238E27FC236}">
                <a16:creationId xmlns:a16="http://schemas.microsoft.com/office/drawing/2014/main" id="{F9ABC7B5-D7DD-1FAF-BEA9-3F691B304540}"/>
              </a:ext>
            </a:extLst>
          </p:cNvPr>
          <p:cNvSpPr txBox="1"/>
          <p:nvPr/>
        </p:nvSpPr>
        <p:spPr>
          <a:xfrm>
            <a:off x="4051960" y="2219249"/>
            <a:ext cx="593432" cy="369332"/>
          </a:xfrm>
          <a:prstGeom prst="rect">
            <a:avLst/>
          </a:prstGeom>
          <a:noFill/>
        </p:spPr>
        <p:txBody>
          <a:bodyPr wrap="none" rtlCol="0">
            <a:spAutoFit/>
          </a:bodyPr>
          <a:lstStyle/>
          <a:p>
            <a:r>
              <a:rPr lang="en-US" dirty="0">
                <a:solidFill>
                  <a:srgbClr val="00B0F0"/>
                </a:solidFill>
              </a:rPr>
              <a:t>.135</a:t>
            </a:r>
          </a:p>
        </p:txBody>
      </p:sp>
      <p:sp>
        <p:nvSpPr>
          <p:cNvPr id="106" name="TextBox 105">
            <a:extLst>
              <a:ext uri="{FF2B5EF4-FFF2-40B4-BE49-F238E27FC236}">
                <a16:creationId xmlns:a16="http://schemas.microsoft.com/office/drawing/2014/main" id="{70507F52-528C-8EC2-BB4D-5B1143725249}"/>
              </a:ext>
            </a:extLst>
          </p:cNvPr>
          <p:cNvSpPr txBox="1"/>
          <p:nvPr/>
        </p:nvSpPr>
        <p:spPr>
          <a:xfrm>
            <a:off x="4157189" y="1773774"/>
            <a:ext cx="476412" cy="369332"/>
          </a:xfrm>
          <a:prstGeom prst="rect">
            <a:avLst/>
          </a:prstGeom>
          <a:noFill/>
        </p:spPr>
        <p:txBody>
          <a:bodyPr wrap="none" rtlCol="0">
            <a:spAutoFit/>
          </a:bodyPr>
          <a:lstStyle/>
          <a:p>
            <a:r>
              <a:rPr lang="en-US" dirty="0">
                <a:solidFill>
                  <a:srgbClr val="00B0F0"/>
                </a:solidFill>
              </a:rPr>
              <a:t>.05</a:t>
            </a:r>
          </a:p>
        </p:txBody>
      </p:sp>
      <p:sp>
        <p:nvSpPr>
          <p:cNvPr id="107" name="TextBox 106">
            <a:extLst>
              <a:ext uri="{FF2B5EF4-FFF2-40B4-BE49-F238E27FC236}">
                <a16:creationId xmlns:a16="http://schemas.microsoft.com/office/drawing/2014/main" id="{F295082E-8E53-BC5A-FBB0-373A85FE852E}"/>
              </a:ext>
            </a:extLst>
          </p:cNvPr>
          <p:cNvSpPr txBox="1"/>
          <p:nvPr/>
        </p:nvSpPr>
        <p:spPr>
          <a:xfrm>
            <a:off x="3536150" y="13048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8" name="TextBox 107">
            <a:extLst>
              <a:ext uri="{FF2B5EF4-FFF2-40B4-BE49-F238E27FC236}">
                <a16:creationId xmlns:a16="http://schemas.microsoft.com/office/drawing/2014/main" id="{21A1D607-016B-D458-EC12-14C0DE9DD4B4}"/>
              </a:ext>
            </a:extLst>
          </p:cNvPr>
          <p:cNvSpPr txBox="1"/>
          <p:nvPr/>
        </p:nvSpPr>
        <p:spPr>
          <a:xfrm>
            <a:off x="4051963" y="1304858"/>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9" name="TextBox 108">
            <a:extLst>
              <a:ext uri="{FF2B5EF4-FFF2-40B4-BE49-F238E27FC236}">
                <a16:creationId xmlns:a16="http://schemas.microsoft.com/office/drawing/2014/main" id="{4B87D5B9-17EF-DB44-7BAE-24BECDEC2110}"/>
              </a:ext>
            </a:extLst>
          </p:cNvPr>
          <p:cNvSpPr txBox="1"/>
          <p:nvPr/>
        </p:nvSpPr>
        <p:spPr>
          <a:xfrm>
            <a:off x="4567776"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0" name="TextBox 109">
            <a:extLst>
              <a:ext uri="{FF2B5EF4-FFF2-40B4-BE49-F238E27FC236}">
                <a16:creationId xmlns:a16="http://schemas.microsoft.com/office/drawing/2014/main" id="{9CEAABF2-15CE-2F0D-10F0-0171E9D217AC}"/>
              </a:ext>
            </a:extLst>
          </p:cNvPr>
          <p:cNvSpPr txBox="1"/>
          <p:nvPr/>
        </p:nvSpPr>
        <p:spPr>
          <a:xfrm>
            <a:off x="5071866"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1" name="TextBox 110">
            <a:extLst>
              <a:ext uri="{FF2B5EF4-FFF2-40B4-BE49-F238E27FC236}">
                <a16:creationId xmlns:a16="http://schemas.microsoft.com/office/drawing/2014/main" id="{ED862240-8EC0-71F9-36E8-633FC217F1D2}"/>
              </a:ext>
            </a:extLst>
          </p:cNvPr>
          <p:cNvSpPr txBox="1"/>
          <p:nvPr/>
        </p:nvSpPr>
        <p:spPr>
          <a:xfrm>
            <a:off x="4638116" y="1773781"/>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12" name="TextBox 111">
            <a:extLst>
              <a:ext uri="{FF2B5EF4-FFF2-40B4-BE49-F238E27FC236}">
                <a16:creationId xmlns:a16="http://schemas.microsoft.com/office/drawing/2014/main" id="{434C5877-CC34-573C-7BA1-FCEEBDB5F0A9}"/>
              </a:ext>
            </a:extLst>
          </p:cNvPr>
          <p:cNvSpPr txBox="1"/>
          <p:nvPr/>
        </p:nvSpPr>
        <p:spPr>
          <a:xfrm>
            <a:off x="4602948" y="2207533"/>
            <a:ext cx="593432" cy="369332"/>
          </a:xfrm>
          <a:prstGeom prst="rect">
            <a:avLst/>
          </a:prstGeom>
          <a:noFill/>
        </p:spPr>
        <p:txBody>
          <a:bodyPr wrap="none" rtlCol="0">
            <a:spAutoFit/>
          </a:bodyPr>
          <a:lstStyle/>
          <a:p>
            <a:r>
              <a:rPr lang="en-US" dirty="0">
                <a:solidFill>
                  <a:srgbClr val="00B0F0"/>
                </a:solidFill>
              </a:rPr>
              <a:t>.135</a:t>
            </a:r>
          </a:p>
        </p:txBody>
      </p:sp>
      <p:sp>
        <p:nvSpPr>
          <p:cNvPr id="113" name="TextBox 112">
            <a:extLst>
              <a:ext uri="{FF2B5EF4-FFF2-40B4-BE49-F238E27FC236}">
                <a16:creationId xmlns:a16="http://schemas.microsoft.com/office/drawing/2014/main" id="{8C5F6487-3D60-72E8-8BBF-48E46D4556C8}"/>
              </a:ext>
            </a:extLst>
          </p:cNvPr>
          <p:cNvSpPr txBox="1"/>
          <p:nvPr/>
        </p:nvSpPr>
        <p:spPr>
          <a:xfrm>
            <a:off x="5118761" y="2207534"/>
            <a:ext cx="593432" cy="369332"/>
          </a:xfrm>
          <a:prstGeom prst="rect">
            <a:avLst/>
          </a:prstGeom>
          <a:noFill/>
        </p:spPr>
        <p:txBody>
          <a:bodyPr wrap="none" rtlCol="0">
            <a:spAutoFit/>
          </a:bodyPr>
          <a:lstStyle/>
          <a:p>
            <a:r>
              <a:rPr lang="en-US" dirty="0">
                <a:solidFill>
                  <a:srgbClr val="00B0F0"/>
                </a:solidFill>
              </a:rPr>
              <a:t>.135</a:t>
            </a:r>
          </a:p>
        </p:txBody>
      </p:sp>
      <p:sp>
        <p:nvSpPr>
          <p:cNvPr id="114" name="TextBox 113">
            <a:extLst>
              <a:ext uri="{FF2B5EF4-FFF2-40B4-BE49-F238E27FC236}">
                <a16:creationId xmlns:a16="http://schemas.microsoft.com/office/drawing/2014/main" id="{34D00F89-62B9-70D7-6B6C-5067872D0D21}"/>
              </a:ext>
            </a:extLst>
          </p:cNvPr>
          <p:cNvSpPr txBox="1"/>
          <p:nvPr/>
        </p:nvSpPr>
        <p:spPr>
          <a:xfrm>
            <a:off x="5189100" y="1762061"/>
            <a:ext cx="476412" cy="369332"/>
          </a:xfrm>
          <a:prstGeom prst="rect">
            <a:avLst/>
          </a:prstGeom>
          <a:noFill/>
        </p:spPr>
        <p:txBody>
          <a:bodyPr wrap="none" rtlCol="0">
            <a:spAutoFit/>
          </a:bodyPr>
          <a:lstStyle/>
          <a:p>
            <a:r>
              <a:rPr lang="en-US" dirty="0">
                <a:solidFill>
                  <a:srgbClr val="00B0F0"/>
                </a:solidFill>
              </a:rPr>
              <a:t>.05</a:t>
            </a:r>
          </a:p>
        </p:txBody>
      </p:sp>
      <p:sp>
        <p:nvSpPr>
          <p:cNvPr id="115" name="TextBox 114">
            <a:extLst>
              <a:ext uri="{FF2B5EF4-FFF2-40B4-BE49-F238E27FC236}">
                <a16:creationId xmlns:a16="http://schemas.microsoft.com/office/drawing/2014/main" id="{160F4B05-C19A-504A-1D5A-27876B5B6824}"/>
              </a:ext>
            </a:extLst>
          </p:cNvPr>
          <p:cNvSpPr txBox="1"/>
          <p:nvPr/>
        </p:nvSpPr>
        <p:spPr>
          <a:xfrm>
            <a:off x="5611126" y="2207527"/>
            <a:ext cx="593432" cy="369332"/>
          </a:xfrm>
          <a:prstGeom prst="rect">
            <a:avLst/>
          </a:prstGeom>
          <a:noFill/>
        </p:spPr>
        <p:txBody>
          <a:bodyPr wrap="none" rtlCol="0">
            <a:spAutoFit/>
          </a:bodyPr>
          <a:lstStyle/>
          <a:p>
            <a:r>
              <a:rPr lang="en-US" dirty="0">
                <a:solidFill>
                  <a:srgbClr val="00B0F0"/>
                </a:solidFill>
              </a:rPr>
              <a:t>.135</a:t>
            </a:r>
          </a:p>
        </p:txBody>
      </p:sp>
      <p:sp>
        <p:nvSpPr>
          <p:cNvPr id="116" name="TextBox 115">
            <a:extLst>
              <a:ext uri="{FF2B5EF4-FFF2-40B4-BE49-F238E27FC236}">
                <a16:creationId xmlns:a16="http://schemas.microsoft.com/office/drawing/2014/main" id="{1AB8E4BA-CE53-6483-68D4-E63EBFA8C1C9}"/>
              </a:ext>
            </a:extLst>
          </p:cNvPr>
          <p:cNvSpPr txBox="1"/>
          <p:nvPr/>
        </p:nvSpPr>
        <p:spPr>
          <a:xfrm>
            <a:off x="5646296" y="1773777"/>
            <a:ext cx="476412" cy="369332"/>
          </a:xfrm>
          <a:prstGeom prst="rect">
            <a:avLst/>
          </a:prstGeom>
          <a:noFill/>
        </p:spPr>
        <p:txBody>
          <a:bodyPr wrap="none" rtlCol="0">
            <a:spAutoFit/>
          </a:bodyPr>
          <a:lstStyle/>
          <a:p>
            <a:r>
              <a:rPr lang="en-US" dirty="0">
                <a:solidFill>
                  <a:srgbClr val="00B0F0"/>
                </a:solidFill>
              </a:rPr>
              <a:t>.05</a:t>
            </a:r>
          </a:p>
        </p:txBody>
      </p:sp>
      <p:sp>
        <p:nvSpPr>
          <p:cNvPr id="117" name="TextBox 116">
            <a:extLst>
              <a:ext uri="{FF2B5EF4-FFF2-40B4-BE49-F238E27FC236}">
                <a16:creationId xmlns:a16="http://schemas.microsoft.com/office/drawing/2014/main" id="{09FD9C19-E23E-A556-C2A8-CD03178A6006}"/>
              </a:ext>
            </a:extLst>
          </p:cNvPr>
          <p:cNvSpPr txBox="1"/>
          <p:nvPr/>
        </p:nvSpPr>
        <p:spPr>
          <a:xfrm>
            <a:off x="5587683"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8" name="TextBox 117">
            <a:extLst>
              <a:ext uri="{FF2B5EF4-FFF2-40B4-BE49-F238E27FC236}">
                <a16:creationId xmlns:a16="http://schemas.microsoft.com/office/drawing/2014/main" id="{223D0B1B-8EF5-1BD6-4C4E-F909A3D7AB75}"/>
              </a:ext>
            </a:extLst>
          </p:cNvPr>
          <p:cNvSpPr txBox="1"/>
          <p:nvPr/>
        </p:nvSpPr>
        <p:spPr>
          <a:xfrm>
            <a:off x="6126942"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9" name="TextBox 118">
            <a:extLst>
              <a:ext uri="{FF2B5EF4-FFF2-40B4-BE49-F238E27FC236}">
                <a16:creationId xmlns:a16="http://schemas.microsoft.com/office/drawing/2014/main" id="{B39BCBE8-C6BC-1026-7E41-82587827DE26}"/>
              </a:ext>
            </a:extLst>
          </p:cNvPr>
          <p:cNvSpPr txBox="1"/>
          <p:nvPr/>
        </p:nvSpPr>
        <p:spPr>
          <a:xfrm>
            <a:off x="6677924" y="1304861"/>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0" name="TextBox 119">
            <a:extLst>
              <a:ext uri="{FF2B5EF4-FFF2-40B4-BE49-F238E27FC236}">
                <a16:creationId xmlns:a16="http://schemas.microsoft.com/office/drawing/2014/main" id="{46D4F3D2-1816-AC9E-C209-F885A256FB3B}"/>
              </a:ext>
            </a:extLst>
          </p:cNvPr>
          <p:cNvSpPr txBox="1"/>
          <p:nvPr/>
        </p:nvSpPr>
        <p:spPr>
          <a:xfrm>
            <a:off x="6185559" y="17737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1" name="TextBox 120">
            <a:extLst>
              <a:ext uri="{FF2B5EF4-FFF2-40B4-BE49-F238E27FC236}">
                <a16:creationId xmlns:a16="http://schemas.microsoft.com/office/drawing/2014/main" id="{A3C65D61-D26F-20FD-615D-FE2A77F1692C}"/>
              </a:ext>
            </a:extLst>
          </p:cNvPr>
          <p:cNvSpPr txBox="1"/>
          <p:nvPr/>
        </p:nvSpPr>
        <p:spPr>
          <a:xfrm>
            <a:off x="6173837" y="2207534"/>
            <a:ext cx="593432" cy="369332"/>
          </a:xfrm>
          <a:prstGeom prst="rect">
            <a:avLst/>
          </a:prstGeom>
          <a:noFill/>
        </p:spPr>
        <p:txBody>
          <a:bodyPr wrap="none" rtlCol="0">
            <a:spAutoFit/>
          </a:bodyPr>
          <a:lstStyle/>
          <a:p>
            <a:r>
              <a:rPr lang="en-US" dirty="0">
                <a:solidFill>
                  <a:srgbClr val="00B0F0"/>
                </a:solidFill>
              </a:rPr>
              <a:t>.135</a:t>
            </a:r>
          </a:p>
        </p:txBody>
      </p:sp>
      <p:sp>
        <p:nvSpPr>
          <p:cNvPr id="122" name="TextBox 121">
            <a:extLst>
              <a:ext uri="{FF2B5EF4-FFF2-40B4-BE49-F238E27FC236}">
                <a16:creationId xmlns:a16="http://schemas.microsoft.com/office/drawing/2014/main" id="{5B4D97E2-3D6A-6B33-0DAB-D3DFFFC807F9}"/>
              </a:ext>
            </a:extLst>
          </p:cNvPr>
          <p:cNvSpPr txBox="1"/>
          <p:nvPr/>
        </p:nvSpPr>
        <p:spPr>
          <a:xfrm>
            <a:off x="6701373" y="2207535"/>
            <a:ext cx="593432" cy="369332"/>
          </a:xfrm>
          <a:prstGeom prst="rect">
            <a:avLst/>
          </a:prstGeom>
          <a:noFill/>
        </p:spPr>
        <p:txBody>
          <a:bodyPr wrap="none" rtlCol="0">
            <a:spAutoFit/>
          </a:bodyPr>
          <a:lstStyle/>
          <a:p>
            <a:r>
              <a:rPr lang="en-US" dirty="0">
                <a:solidFill>
                  <a:srgbClr val="00B0F0"/>
                </a:solidFill>
              </a:rPr>
              <a:t>.135</a:t>
            </a:r>
          </a:p>
        </p:txBody>
      </p:sp>
      <p:sp>
        <p:nvSpPr>
          <p:cNvPr id="123" name="TextBox 122">
            <a:extLst>
              <a:ext uri="{FF2B5EF4-FFF2-40B4-BE49-F238E27FC236}">
                <a16:creationId xmlns:a16="http://schemas.microsoft.com/office/drawing/2014/main" id="{B82512F4-36BD-19CB-99B4-95AD95A11DE7}"/>
              </a:ext>
            </a:extLst>
          </p:cNvPr>
          <p:cNvSpPr txBox="1"/>
          <p:nvPr/>
        </p:nvSpPr>
        <p:spPr>
          <a:xfrm>
            <a:off x="6771712" y="1762062"/>
            <a:ext cx="476412" cy="369332"/>
          </a:xfrm>
          <a:prstGeom prst="rect">
            <a:avLst/>
          </a:prstGeom>
          <a:noFill/>
        </p:spPr>
        <p:txBody>
          <a:bodyPr wrap="none" rtlCol="0">
            <a:spAutoFit/>
          </a:bodyPr>
          <a:lstStyle/>
          <a:p>
            <a:r>
              <a:rPr lang="en-US" dirty="0">
                <a:solidFill>
                  <a:srgbClr val="00B0F0"/>
                </a:solidFill>
              </a:rPr>
              <a:t>.05</a:t>
            </a:r>
          </a:p>
        </p:txBody>
      </p:sp>
      <p:sp>
        <p:nvSpPr>
          <p:cNvPr id="124" name="TextBox 123">
            <a:extLst>
              <a:ext uri="{FF2B5EF4-FFF2-40B4-BE49-F238E27FC236}">
                <a16:creationId xmlns:a16="http://schemas.microsoft.com/office/drawing/2014/main" id="{4E344AA5-F525-3328-5352-F4868CE63BA5}"/>
              </a:ext>
            </a:extLst>
          </p:cNvPr>
          <p:cNvSpPr txBox="1"/>
          <p:nvPr/>
        </p:nvSpPr>
        <p:spPr>
          <a:xfrm>
            <a:off x="7287524" y="2207528"/>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5" name="TextBox 124">
            <a:extLst>
              <a:ext uri="{FF2B5EF4-FFF2-40B4-BE49-F238E27FC236}">
                <a16:creationId xmlns:a16="http://schemas.microsoft.com/office/drawing/2014/main" id="{9484F177-D985-50B7-923E-ED19325BDC15}"/>
              </a:ext>
            </a:extLst>
          </p:cNvPr>
          <p:cNvSpPr txBox="1"/>
          <p:nvPr/>
        </p:nvSpPr>
        <p:spPr>
          <a:xfrm>
            <a:off x="7264079" y="175033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6" name="TextBox 125">
            <a:extLst>
              <a:ext uri="{FF2B5EF4-FFF2-40B4-BE49-F238E27FC236}">
                <a16:creationId xmlns:a16="http://schemas.microsoft.com/office/drawing/2014/main" id="{48519FC5-524B-8FA1-2C24-1273BFB6C7A9}"/>
              </a:ext>
            </a:extLst>
          </p:cNvPr>
          <p:cNvSpPr txBox="1"/>
          <p:nvPr/>
        </p:nvSpPr>
        <p:spPr>
          <a:xfrm>
            <a:off x="7205547" y="1304857"/>
            <a:ext cx="593432" cy="369332"/>
          </a:xfrm>
          <a:prstGeom prst="rect">
            <a:avLst/>
          </a:prstGeom>
          <a:noFill/>
        </p:spPr>
        <p:txBody>
          <a:bodyPr wrap="none" rtlCol="0">
            <a:spAutoFit/>
          </a:bodyPr>
          <a:lstStyle/>
          <a:p>
            <a:r>
              <a:rPr lang="en-US" dirty="0">
                <a:solidFill>
                  <a:srgbClr val="00B0F0"/>
                </a:solidFill>
              </a:rPr>
              <a:t>.018</a:t>
            </a:r>
          </a:p>
        </p:txBody>
      </p:sp>
      <p:sp>
        <p:nvSpPr>
          <p:cNvPr id="127" name="TextBox 126">
            <a:extLst>
              <a:ext uri="{FF2B5EF4-FFF2-40B4-BE49-F238E27FC236}">
                <a16:creationId xmlns:a16="http://schemas.microsoft.com/office/drawing/2014/main" id="{67E54843-F107-E1F0-455C-3EEC061038FF}"/>
              </a:ext>
            </a:extLst>
          </p:cNvPr>
          <p:cNvSpPr txBox="1"/>
          <p:nvPr/>
        </p:nvSpPr>
        <p:spPr>
          <a:xfrm>
            <a:off x="7744810" y="1338659"/>
            <a:ext cx="593432" cy="369332"/>
          </a:xfrm>
          <a:prstGeom prst="rect">
            <a:avLst/>
          </a:prstGeom>
          <a:noFill/>
        </p:spPr>
        <p:txBody>
          <a:bodyPr wrap="square" rtlCol="0">
            <a:spAutoFit/>
          </a:bodyPr>
          <a:lstStyle/>
          <a:p>
            <a:r>
              <a:rPr lang="en-US" dirty="0">
                <a:solidFill>
                  <a:srgbClr val="00B0F0"/>
                </a:solidFill>
              </a:rPr>
              <a:t>.007</a:t>
            </a:r>
          </a:p>
        </p:txBody>
      </p:sp>
      <p:sp>
        <p:nvSpPr>
          <p:cNvPr id="128" name="TextBox 127">
            <a:extLst>
              <a:ext uri="{FF2B5EF4-FFF2-40B4-BE49-F238E27FC236}">
                <a16:creationId xmlns:a16="http://schemas.microsoft.com/office/drawing/2014/main" id="{2B8E09B1-33F6-FCC8-6836-1CD227935BFB}"/>
              </a:ext>
            </a:extLst>
          </p:cNvPr>
          <p:cNvSpPr txBox="1"/>
          <p:nvPr/>
        </p:nvSpPr>
        <p:spPr>
          <a:xfrm>
            <a:off x="7721281" y="177378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9" name="TextBox 128">
            <a:extLst>
              <a:ext uri="{FF2B5EF4-FFF2-40B4-BE49-F238E27FC236}">
                <a16:creationId xmlns:a16="http://schemas.microsoft.com/office/drawing/2014/main" id="{869C26A0-ACCC-2B43-CE22-C96F357EDADC}"/>
              </a:ext>
            </a:extLst>
          </p:cNvPr>
          <p:cNvSpPr txBox="1"/>
          <p:nvPr/>
        </p:nvSpPr>
        <p:spPr>
          <a:xfrm>
            <a:off x="7733005" y="2207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24A8D77-000D-8079-26F3-04A4B88E23F5}"/>
                  </a:ext>
                </a:extLst>
              </p:cNvPr>
              <p:cNvSpPr txBox="1"/>
              <p:nvPr/>
            </p:nvSpPr>
            <p:spPr>
              <a:xfrm>
                <a:off x="8509102" y="1988054"/>
                <a:ext cx="3449597" cy="2042803"/>
              </a:xfrm>
              <a:prstGeom prst="rect">
                <a:avLst/>
              </a:prstGeom>
              <a:noFill/>
            </p:spPr>
            <p:txBody>
              <a:bodyPr wrap="square" rtlCol="0">
                <a:spAutoFit/>
              </a:bodyPr>
              <a:lstStyle/>
              <a:p>
                <a:r>
                  <a:rPr lang="en-US" dirty="0"/>
                  <a:t>For our purposes, let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up>
                    </m:sSup>
                  </m:oMath>
                </a14:m>
                <a:r>
                  <a:rPr lang="en-US" dirty="0"/>
                  <a:t>. </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known as the desirability function (i.e., a function that outputs a rating of how favorable each state is). </a:t>
                </a:r>
              </a:p>
            </p:txBody>
          </p:sp>
        </mc:Choice>
        <mc:Fallback xmlns="">
          <p:sp>
            <p:nvSpPr>
              <p:cNvPr id="130" name="TextBox 129">
                <a:extLst>
                  <a:ext uri="{FF2B5EF4-FFF2-40B4-BE49-F238E27FC236}">
                    <a16:creationId xmlns:a16="http://schemas.microsoft.com/office/drawing/2014/main" id="{524A8D77-000D-8079-26F3-04A4B88E23F5}"/>
                  </a:ext>
                </a:extLst>
              </p:cNvPr>
              <p:cNvSpPr txBox="1">
                <a:spLocks noRot="1" noChangeAspect="1" noMove="1" noResize="1" noEditPoints="1" noAdjustHandles="1" noChangeArrowheads="1" noChangeShapeType="1" noTextEdit="1"/>
              </p:cNvSpPr>
              <p:nvPr/>
            </p:nvSpPr>
            <p:spPr>
              <a:xfrm>
                <a:off x="8509102" y="1988054"/>
                <a:ext cx="3449597" cy="2042803"/>
              </a:xfrm>
              <a:prstGeom prst="rect">
                <a:avLst/>
              </a:prstGeom>
              <a:blipFill>
                <a:blip r:embed="rId3"/>
                <a:stretch>
                  <a:fillRect l="-1838" t="-1235" b="-370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75CB4B4-3BC1-AE94-5DE8-86B09F573AB2}"/>
              </a:ext>
            </a:extLst>
          </p:cNvPr>
          <p:cNvSpPr txBox="1"/>
          <p:nvPr/>
        </p:nvSpPr>
        <p:spPr>
          <a:xfrm>
            <a:off x="7743335" y="2660263"/>
            <a:ext cx="682011" cy="369332"/>
          </a:xfrm>
          <a:prstGeom prst="rect">
            <a:avLst/>
          </a:prstGeom>
          <a:noFill/>
        </p:spPr>
        <p:txBody>
          <a:bodyPr wrap="square">
            <a:spAutoFit/>
          </a:bodyPr>
          <a:lstStyle/>
          <a:p>
            <a:r>
              <a:rPr lang="en-US" dirty="0">
                <a:solidFill>
                  <a:srgbClr val="00B0F0"/>
                </a:solidFill>
              </a:rPr>
              <a:t>.018</a:t>
            </a:r>
          </a:p>
        </p:txBody>
      </p:sp>
      <p:sp>
        <p:nvSpPr>
          <p:cNvPr id="8" name="TextBox 7">
            <a:extLst>
              <a:ext uri="{FF2B5EF4-FFF2-40B4-BE49-F238E27FC236}">
                <a16:creationId xmlns:a16="http://schemas.microsoft.com/office/drawing/2014/main" id="{FAA22C3A-1E21-9F1D-F868-4E1BC8CA3EFF}"/>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420981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 instead.</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054515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 instead.</a:t>
                </a:r>
              </a:p>
              <a:p>
                <a:r>
                  <a:rPr lang="en-US" dirty="0"/>
                  <a:t>However, in most Bayesian Models, the size of the parameter space is fixed and known. </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86764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 instead.</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16106124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 instead.</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a:p>
                <a:r>
                  <a:rPr lang="en-US" dirty="0"/>
                  <a:t>Our uncertainty about the size of the parameter space rules out any standard sampling implementations (e.g., Metropolis-Hastings, importance sampling, etc.).</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b="-2907"/>
                </a:stretch>
              </a:blipFill>
            </p:spPr>
            <p:txBody>
              <a:bodyPr/>
              <a:lstStyle/>
              <a:p>
                <a:r>
                  <a:rPr lang="en-US">
                    <a:noFill/>
                  </a:rPr>
                  <a:t> </a:t>
                </a:r>
              </a:p>
            </p:txBody>
          </p:sp>
        </mc:Fallback>
      </mc:AlternateContent>
    </p:spTree>
    <p:extLst>
      <p:ext uri="{BB962C8B-B14F-4D97-AF65-F5344CB8AC3E}">
        <p14:creationId xmlns:p14="http://schemas.microsoft.com/office/powerpoint/2010/main" val="1881980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323FF-3A29-035E-1129-2A991500F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6DFB4-32AF-B5CD-7D6C-B029C8C0F1C4}"/>
              </a:ext>
            </a:extLst>
          </p:cNvPr>
          <p:cNvSpPr>
            <a:spLocks noGrp="1"/>
          </p:cNvSpPr>
          <p:nvPr>
            <p:ph type="title"/>
          </p:nvPr>
        </p:nvSpPr>
        <p:spPr/>
        <p:txBody>
          <a:bodyPr>
            <a:normAutofit/>
          </a:bodyPr>
          <a:lstStyle/>
          <a:p>
            <a:r>
              <a:rPr lang="en-US" dirty="0"/>
              <a:t>Reversible Jump Markov Chain Monte Carlo</a:t>
            </a:r>
          </a:p>
        </p:txBody>
      </p:sp>
      <p:sp>
        <p:nvSpPr>
          <p:cNvPr id="3" name="Content Placeholder 2">
            <a:extLst>
              <a:ext uri="{FF2B5EF4-FFF2-40B4-BE49-F238E27FC236}">
                <a16:creationId xmlns:a16="http://schemas.microsoft.com/office/drawing/2014/main" id="{73D2749E-F0F6-8A0B-459D-5363E3E7B9A0}"/>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86552D93-5766-011C-3240-0286FE652B19}"/>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standard sampling approach (e.g., Metropolis-Hastings, importance sampling, etc.) can apply in such a case. </a:t>
            </a:r>
          </a:p>
          <a:p>
            <a:endParaRPr lang="en-US" dirty="0"/>
          </a:p>
          <a:p>
            <a:endParaRPr lang="en-US" dirty="0"/>
          </a:p>
        </p:txBody>
      </p:sp>
      <p:pic>
        <p:nvPicPr>
          <p:cNvPr id="6" name="Picture 5">
            <a:extLst>
              <a:ext uri="{FF2B5EF4-FFF2-40B4-BE49-F238E27FC236}">
                <a16:creationId xmlns:a16="http://schemas.microsoft.com/office/drawing/2014/main" id="{E2A96780-CB30-3992-E0AA-1F80492B90AC}"/>
              </a:ext>
            </a:extLst>
          </p:cNvPr>
          <p:cNvPicPr>
            <a:picLocks noChangeAspect="1"/>
          </p:cNvPicPr>
          <p:nvPr/>
        </p:nvPicPr>
        <p:blipFill>
          <a:blip r:embed="rId2"/>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3934453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F0BA6-AF39-03DD-04BC-DEA2721A6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F0AF8-6534-B8EB-183F-865DCBA2A7CA}"/>
              </a:ext>
            </a:extLst>
          </p:cNvPr>
          <p:cNvSpPr>
            <a:spLocks noGrp="1"/>
          </p:cNvSpPr>
          <p:nvPr>
            <p:ph type="title"/>
          </p:nvPr>
        </p:nvSpPr>
        <p:spPr/>
        <p:txBody>
          <a:bodyPr>
            <a:normAutofit/>
          </a:bodyPr>
          <a:lstStyle/>
          <a:p>
            <a:r>
              <a:rPr lang="en-US" dirty="0"/>
              <a:t>Reversible Jump Markov Chain Monte Carlo</a:t>
            </a:r>
          </a:p>
        </p:txBody>
      </p:sp>
      <p:sp>
        <p:nvSpPr>
          <p:cNvPr id="3" name="Content Placeholder 2">
            <a:extLst>
              <a:ext uri="{FF2B5EF4-FFF2-40B4-BE49-F238E27FC236}">
                <a16:creationId xmlns:a16="http://schemas.microsoft.com/office/drawing/2014/main" id="{187D6A2E-18A0-A3D3-6CAA-B16BC9E10A31}"/>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19389C06-D1C0-05F3-65D9-7673085EAA84}"/>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standard sampling approach (e.g., Metropolis-Hastings, importance sampling, etc.) can apply in such a case. </a:t>
            </a:r>
          </a:p>
          <a:p>
            <a:r>
              <a:rPr lang="en-US" dirty="0"/>
              <a:t>Instead, we employ a Markov Chain Monte Carlo (MCMC) algorithm called Reversible Jump Markov Chain Monte Carlo (RJMCMC). </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7FF0560C-F66C-3F8F-0FD1-34ABD0A20AC8}"/>
              </a:ext>
            </a:extLst>
          </p:cNvPr>
          <p:cNvPicPr>
            <a:picLocks noChangeAspect="1"/>
          </p:cNvPicPr>
          <p:nvPr/>
        </p:nvPicPr>
        <p:blipFill>
          <a:blip r:embed="rId2"/>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4397564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46579-384A-5E43-80C5-0452D9AAD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00B38-7AB4-FC4D-8F33-437C8077C87A}"/>
              </a:ext>
            </a:extLst>
          </p:cNvPr>
          <p:cNvSpPr>
            <a:spLocks noGrp="1"/>
          </p:cNvSpPr>
          <p:nvPr>
            <p:ph type="title"/>
          </p:nvPr>
        </p:nvSpPr>
        <p:spPr/>
        <p:txBody>
          <a:bodyPr>
            <a:normAutofit/>
          </a:bodyPr>
          <a:lstStyle/>
          <a:p>
            <a:r>
              <a:rPr lang="en-US" dirty="0"/>
              <a:t>Reversible Jump Markov Chain Monte Carlo</a:t>
            </a:r>
          </a:p>
        </p:txBody>
      </p:sp>
      <p:sp>
        <p:nvSpPr>
          <p:cNvPr id="3" name="Content Placeholder 2">
            <a:extLst>
              <a:ext uri="{FF2B5EF4-FFF2-40B4-BE49-F238E27FC236}">
                <a16:creationId xmlns:a16="http://schemas.microsoft.com/office/drawing/2014/main" id="{582DACB8-22A2-B161-8844-20B979D16E97}"/>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4C591E98-CBCD-CF1E-EC08-D3FCB93175F0}"/>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standard sampling approach (e.g., Metropolis-Hastings, importance sampling, etc.) can apply in such a case. </a:t>
            </a:r>
          </a:p>
          <a:p>
            <a:r>
              <a:rPr lang="en-US" dirty="0"/>
              <a:t>Instead, we employ a Markov Chain Monte Carlo (MCMC) algorithm called Reversible Jump Markov Chain Monte Carlo (RJMCMC). </a:t>
            </a:r>
          </a:p>
          <a:p>
            <a:r>
              <a:rPr lang="en-US" dirty="0"/>
              <a:t>RJMCMC is devised explicitly for inference problems where the number of parameters is unknown. </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DFD8E6C0-2F3F-032F-F67B-9AEB3FDEF642}"/>
              </a:ext>
            </a:extLst>
          </p:cNvPr>
          <p:cNvPicPr>
            <a:picLocks noChangeAspect="1"/>
          </p:cNvPicPr>
          <p:nvPr/>
        </p:nvPicPr>
        <p:blipFill>
          <a:blip r:embed="rId2"/>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14977497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876C-3CD3-78AA-9702-E41DCC3B5B03}"/>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6A439-4835-98EB-7427-EF6DF1E2F744}"/>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𝑢𝑛𝑖𝑓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𝑅</m:t>
                        </m:r>
                      </m:e>
                    </m:d>
                  </m:oMath>
                </a14:m>
                <a:r>
                  <a:rPr lang="en-US" dirty="0"/>
                  <a:t>, where </a:t>
                </a:r>
                <a14:m>
                  <m:oMath xmlns:m="http://schemas.openxmlformats.org/officeDocument/2006/math">
                    <m:r>
                      <a:rPr lang="en-US" b="0" i="1" smtClean="0">
                        <a:latin typeface="Cambria Math" panose="02040503050406030204" pitchFamily="18" charset="0"/>
                      </a:rPr>
                      <m:t>𝑅</m:t>
                    </m:r>
                  </m:oMath>
                </a14:m>
                <a:r>
                  <a:rPr lang="en-US" dirty="0"/>
                  <a:t> is the number of runs.</a:t>
                </a:r>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7816A439-4835-98EB-7427-EF6DF1E2F744}"/>
                  </a:ext>
                </a:extLst>
              </p:cNvPr>
              <p:cNvSpPr>
                <a:spLocks noGrp="1" noRot="1" noChangeAspect="1" noMove="1" noResize="1" noEditPoints="1" noAdjustHandles="1" noChangeArrowheads="1" noChangeShapeType="1" noTextEdit="1"/>
              </p:cNvSpPr>
              <p:nvPr>
                <p:ph idx="1"/>
              </p:nvPr>
            </p:nvSpPr>
            <p:spPr>
              <a:blipFill>
                <a:blip r:embed="rId2"/>
                <a:stretch>
                  <a:fillRect l="-844" t="-2326"/>
                </a:stretch>
              </a:blipFill>
            </p:spPr>
            <p:txBody>
              <a:bodyPr/>
              <a:lstStyle/>
              <a:p>
                <a:r>
                  <a:rPr lang="en-US">
                    <a:noFill/>
                  </a:rPr>
                  <a:t> </a:t>
                </a:r>
              </a:p>
            </p:txBody>
          </p:sp>
        </mc:Fallback>
      </mc:AlternateContent>
    </p:spTree>
    <p:extLst>
      <p:ext uri="{BB962C8B-B14F-4D97-AF65-F5344CB8AC3E}">
        <p14:creationId xmlns:p14="http://schemas.microsoft.com/office/powerpoint/2010/main" val="13133300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F863-748C-EAAA-7082-F73C9FC94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1675C-E11D-C65D-D960-F882EA1349AB}"/>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96338F-7542-A7D1-07B1-6BFD408D0573}"/>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𝑢𝑛𝑖𝑓</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𝑅</m:t>
                        </m:r>
                      </m:e>
                    </m:d>
                  </m:oMath>
                </a14:m>
                <a:r>
                  <a:rPr lang="en-US" dirty="0"/>
                  <a:t>, where </a:t>
                </a:r>
                <a14:m>
                  <m:oMath xmlns:m="http://schemas.openxmlformats.org/officeDocument/2006/math">
                    <m:r>
                      <a:rPr lang="en-US" i="1">
                        <a:latin typeface="Cambria Math" panose="02040503050406030204" pitchFamily="18" charset="0"/>
                      </a:rPr>
                      <m:t>𝑅</m:t>
                    </m:r>
                  </m:oMath>
                </a14:m>
                <a:r>
                  <a:rPr lang="en-US" dirty="0"/>
                  <a:t> is the number of runs.</a:t>
                </a:r>
              </a:p>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e>
                        </m:d>
                      </m:e>
                    </m:d>
                  </m:oMath>
                </a14:m>
                <a:r>
                  <a:rPr lang="en-US" dirty="0"/>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d>
                          <m:dPr>
                            <m:ctrlPr>
                              <a:rPr lang="en-US" i="1">
                                <a:latin typeface="Cambria Math" panose="02040503050406030204" pitchFamily="18" charset="0"/>
                              </a:rPr>
                            </m:ctrlPr>
                          </m:dPr>
                          <m:e>
                            <m:r>
                              <a:rPr lang="en-US" i="1">
                                <a:latin typeface="Cambria Math" panose="02040503050406030204" pitchFamily="18" charset="0"/>
                              </a:rPr>
                              <m:t>𝑟</m:t>
                            </m:r>
                          </m:e>
                        </m:d>
                      </m:sup>
                    </m:sSup>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r>
                      <a:rPr lang="en-US" i="1">
                        <a:latin typeface="Cambria Math" panose="02040503050406030204" pitchFamily="18" charset="0"/>
                      </a:rPr>
                      <m:t>+1</m:t>
                    </m:r>
                    <m:r>
                      <a:rPr lang="en-US" b="0" i="1" smtClean="0">
                        <a:latin typeface="Cambria Math" panose="02040503050406030204" pitchFamily="18" charset="0"/>
                      </a:rPr>
                      <m:t>/−1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=1</m:t>
                    </m:r>
                  </m:oMath>
                </a14:m>
                <a:r>
                  <a:rPr lang="en-US" dirty="0"/>
                  <a:t>.</a:t>
                </a:r>
              </a:p>
              <a:p>
                <a:pPr marL="0" indent="0">
                  <a:buNone/>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9796338F-7542-A7D1-07B1-6BFD408D0573}"/>
                  </a:ext>
                </a:extLst>
              </p:cNvPr>
              <p:cNvSpPr>
                <a:spLocks noGrp="1" noRot="1" noChangeAspect="1" noMove="1" noResize="1" noEditPoints="1" noAdjustHandles="1" noChangeArrowheads="1" noChangeShapeType="1" noTextEdit="1"/>
              </p:cNvSpPr>
              <p:nvPr>
                <p:ph idx="1"/>
              </p:nvPr>
            </p:nvSpPr>
            <p:spPr>
              <a:blipFill>
                <a:blip r:embed="rId2"/>
                <a:stretch>
                  <a:fillRect l="-844"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24832909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E106-B8EA-93F3-17C7-36F6B874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B6C30-A414-DEEA-DF6D-CACC6643A20A}"/>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03EC2-76BC-D18A-FAFE-8E64094AD851}"/>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𝑢𝑛𝑖𝑓</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𝑅</m:t>
                        </m:r>
                      </m:e>
                    </m:d>
                  </m:oMath>
                </a14:m>
                <a:r>
                  <a:rPr lang="en-US" dirty="0"/>
                  <a:t>, where </a:t>
                </a:r>
                <a14:m>
                  <m:oMath xmlns:m="http://schemas.openxmlformats.org/officeDocument/2006/math">
                    <m:r>
                      <a:rPr lang="en-US" i="1">
                        <a:latin typeface="Cambria Math" panose="02040503050406030204" pitchFamily="18" charset="0"/>
                      </a:rPr>
                      <m:t>𝑅</m:t>
                    </m:r>
                  </m:oMath>
                </a14:m>
                <a:r>
                  <a:rPr lang="en-US" dirty="0"/>
                  <a:t> is the number of runs.</a:t>
                </a:r>
              </a:p>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e>
                        </m:d>
                      </m:e>
                    </m:d>
                  </m:oMath>
                </a14:m>
                <a:r>
                  <a:rPr lang="en-US" dirty="0"/>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d>
                          <m:dPr>
                            <m:ctrlPr>
                              <a:rPr lang="en-US" i="1">
                                <a:latin typeface="Cambria Math" panose="02040503050406030204" pitchFamily="18" charset="0"/>
                              </a:rPr>
                            </m:ctrlPr>
                          </m:dPr>
                          <m:e>
                            <m:r>
                              <a:rPr lang="en-US" i="1">
                                <a:latin typeface="Cambria Math" panose="02040503050406030204" pitchFamily="18" charset="0"/>
                              </a:rPr>
                              <m:t>𝑟</m:t>
                            </m:r>
                          </m:e>
                        </m:d>
                      </m:sup>
                    </m:sSup>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r>
                      <a:rPr lang="en-US" i="1">
                        <a:latin typeface="Cambria Math" panose="02040503050406030204" pitchFamily="18" charset="0"/>
                      </a:rPr>
                      <m:t>+1</m:t>
                    </m:r>
                    <m:r>
                      <a:rPr lang="en-US" b="0" i="1" smtClean="0">
                        <a:latin typeface="Cambria Math" panose="02040503050406030204" pitchFamily="18" charset="0"/>
                      </a:rPr>
                      <m:t>/−1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=1</m:t>
                    </m:r>
                  </m:oMath>
                </a14:m>
                <a:r>
                  <a:rPr lang="en-US" dirty="0"/>
                  <a:t>.</a:t>
                </a:r>
              </a:p>
              <a:p>
                <a:pPr marL="514350" indent="-514350">
                  <a:buFont typeface="+mj-lt"/>
                  <a:buAutoNum type="arabicPeriod"/>
                </a:pP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1" i="1" smtClean="0">
                                <a:latin typeface="Cambria Math" panose="02040503050406030204" pitchFamily="18" charset="0"/>
                              </a:rPr>
                              <m:t>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𝒔</m:t>
                        </m:r>
                      </m:e>
                      <m:sub>
                        <m:r>
                          <a:rPr lang="en-US" b="1" i="1">
                            <a:latin typeface="Cambria Math" panose="02040503050406030204" pitchFamily="18" charset="0"/>
                          </a:rPr>
                          <m:t>𝒘</m:t>
                        </m:r>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3E203EC2-76BC-D18A-FAFE-8E64094AD851}"/>
                  </a:ext>
                </a:extLst>
              </p:cNvPr>
              <p:cNvSpPr>
                <a:spLocks noGrp="1" noRot="1" noChangeAspect="1" noMove="1" noResize="1" noEditPoints="1" noAdjustHandles="1" noChangeArrowheads="1" noChangeShapeType="1" noTextEdit="1"/>
              </p:cNvSpPr>
              <p:nvPr>
                <p:ph idx="1"/>
              </p:nvPr>
            </p:nvSpPr>
            <p:spPr>
              <a:blipFill>
                <a:blip r:embed="rId2"/>
                <a:stretch>
                  <a:fillRect l="-844"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1381654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2031325"/>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2031325"/>
              </a:xfrm>
              <a:prstGeom prst="rect">
                <a:avLst/>
              </a:prstGeom>
              <a:blipFill>
                <a:blip r:embed="rId3"/>
                <a:stretch>
                  <a:fillRect l="-2105" t="-1242" r="-2105" b="-372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500388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a:p>
                <a:r>
                  <a:rPr lang="en-US" dirty="0"/>
                  <a:t>It’s best to choose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such that,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den>
                    </m:f>
                    <m:r>
                      <a:rPr lang="en-US" b="0" i="1" smtClean="0">
                        <a:latin typeface="Cambria Math" panose="02040503050406030204" pitchFamily="18" charset="0"/>
                      </a:rPr>
                      <m:t>}</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den>
                    </m:f>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𝑐</m:t>
                    </m:r>
                  </m:oMath>
                </a14:m>
                <a:r>
                  <a:rPr lang="en-US" dirty="0"/>
                  <a:t> should be as large as possible with the constraint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≤0.9</m:t>
                    </m:r>
                  </m:oMath>
                </a14:m>
                <a:r>
                  <a:rPr lang="en-US" dirty="0"/>
                  <a:t>.</a:t>
                </a:r>
              </a:p>
              <a:p>
                <a:pPr lvl="1"/>
                <a:r>
                  <a:rPr lang="en-US" dirty="0"/>
                  <a:t>This ensures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sub>
                    </m:sSub>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oMath>
                </a14:m>
                <a:r>
                  <a:rPr lang="en-US" dirty="0"/>
                  <a:t> (i.e., detailed balance in terms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12086622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𝐶𝑎𝑡</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r>
                          <a:rPr lang="en-US" i="1" dirty="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up>
                            <m:d>
                              <m:dPr>
                                <m:ctrlPr>
                                  <a:rPr lang="en-US" i="1">
                                    <a:latin typeface="Cambria Math" panose="02040503050406030204" pitchFamily="18" charset="0"/>
                                  </a:rPr>
                                </m:ctrlPr>
                              </m:dPr>
                              <m:e>
                                <m:r>
                                  <a:rPr lang="en-US" i="1">
                                    <a:latin typeface="Cambria Math" panose="02040503050406030204" pitchFamily="18" charset="0"/>
                                  </a:rPr>
                                  <m:t>𝑟</m:t>
                                </m:r>
                              </m:e>
                            </m:d>
                          </m:sup>
                        </m:sSub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den>
                    </m:f>
                    <m:r>
                      <a:rPr lang="en-US" b="0" i="1" smtClean="0">
                        <a:latin typeface="Cambria Math" panose="02040503050406030204" pitchFamily="18" charset="0"/>
                      </a:rPr>
                      <m:t>)</m:t>
                    </m:r>
                  </m:oMath>
                </a14:m>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a:stretch>
              </a:blipFill>
            </p:spPr>
            <p:txBody>
              <a:bodyPr/>
              <a:lstStyle/>
              <a:p>
                <a:r>
                  <a:rPr lang="en-US">
                    <a:noFill/>
                  </a:rPr>
                  <a:t> </a:t>
                </a:r>
              </a:p>
            </p:txBody>
          </p:sp>
        </mc:Fallback>
      </mc:AlternateContent>
    </p:spTree>
    <p:extLst>
      <p:ext uri="{BB962C8B-B14F-4D97-AF65-F5344CB8AC3E}">
        <p14:creationId xmlns:p14="http://schemas.microsoft.com/office/powerpoint/2010/main" val="1152709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4289636"/>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a:p>
                <a:endParaRPr lang="en-US" dirty="0"/>
              </a:p>
              <a:p>
                <a:r>
                  <a:rPr lang="en-US" dirty="0"/>
                  <a:t>This constructs a new policy known as the optimal control law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oMath>
                </a14:m>
                <a:r>
                  <a:rPr lang="en-US" dirty="0"/>
                  <a:t>.</a:t>
                </a:r>
              </a:p>
              <a:p>
                <a:endParaRPr lang="en-US" dirty="0"/>
              </a:p>
              <a:p>
                <a:r>
                  <a:rPr lang="en-US" dirty="0"/>
                  <a:t>Note: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e>
                    </m:d>
                    <m:r>
                      <a:rPr lang="en-US" b="0" i="1" smtClean="0">
                        <a:latin typeface="Cambria Math" panose="02040503050406030204" pitchFamily="18" charset="0"/>
                      </a:rPr>
                      <m:t>=0</m:t>
                    </m:r>
                  </m:oMath>
                </a14:m>
                <a:r>
                  <a:rPr lang="en-US" dirty="0"/>
                  <a:t> whenever </a:t>
                </a:r>
                <a14:m>
                  <m:oMath xmlns:m="http://schemas.openxmlformats.org/officeDocument/2006/math">
                    <m:sSup>
                      <m:sSupPr>
                        <m:ctrlPr>
                          <a:rPr lang="en-US" i="1">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0</m:t>
                        </m:r>
                      </m:sup>
                    </m:sSup>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i="1" smtClean="0">
                            <a:latin typeface="Cambria Math" panose="02040503050406030204" pitchFamily="18" charset="0"/>
                          </a:rPr>
                          <m:t> </m:t>
                        </m:r>
                      </m:e>
                    </m:d>
                    <m:r>
                      <a:rPr lang="en-US" i="1">
                        <a:latin typeface="Cambria Math" panose="02040503050406030204" pitchFamily="18" charset="0"/>
                      </a:rPr>
                      <m:t>=0</m:t>
                    </m:r>
                  </m:oMath>
                </a14:m>
                <a:r>
                  <a:rPr lang="en-US" dirty="0"/>
                  <a:t>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4289636"/>
              </a:xfrm>
              <a:prstGeom prst="rect">
                <a:avLst/>
              </a:prstGeom>
              <a:blipFill>
                <a:blip r:embed="rId3"/>
                <a:stretch>
                  <a:fillRect l="-2105" t="-590" r="-210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18039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4CCE-777A-1908-CAB0-CB1CB2337B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FA58A2E-D4F7-D092-C09D-EBD40517251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225D847E-31DA-2E56-2768-731B50955440}"/>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6C11CB64-D618-F1E1-D311-F669A6F1634A}"/>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467285-4D91-9375-9A58-FB323408A926}"/>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6BF883-ED59-9AB7-07EE-8D5C987A479F}"/>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6B03653-9F28-DA25-44E2-925C45D4C17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E3D94EB-A47E-0CB6-5655-611D43294C78}"/>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B01139F-458D-9589-1054-5F38FDE5ED0E}"/>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38604A9B-CADF-E135-842D-E4792604CFEC}"/>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F8455C2-507A-8E3F-70E6-C23466A93CCF}"/>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71654869-6F22-70AC-9C97-0C0F70EAE8D5}"/>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15F1EC2B-E3C0-3295-BA64-3D2AE9B59F3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C2986841-33E0-7A51-C9DF-E1F6EEB1B9DA}"/>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530E7FE-ECA6-B571-A30A-D04B9DEB9396}"/>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6391318-310A-6F6F-E450-CA693822676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1FF8F87D-F9E9-E74F-1A21-F721BE5AD04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98059524-4B33-B602-7E44-DDE56615CC20}"/>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58D913C1-21EC-1AB5-5FA5-00D867A846FA}"/>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5BEE3FF-A629-15E9-8140-D36121146A4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46F4FACD-3815-E27A-AE33-D446EDD9C503}"/>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0E703C6-699A-CB50-168C-53B39EEE121F}"/>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9FEBD7C-536B-E110-AA77-53ED5AF7079D}"/>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73D80A9-AE8E-EE2C-FDD9-2041C0226DA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37B89D-3DBD-A7C5-1C79-85A78093508B}"/>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6CDB35D3-E8B7-8D35-392C-306DEA0A0D65}"/>
              </a:ext>
            </a:extLst>
          </p:cNvPr>
          <p:cNvSpPr txBox="1"/>
          <p:nvPr/>
        </p:nvSpPr>
        <p:spPr>
          <a:xfrm>
            <a:off x="8956431" y="1899138"/>
            <a:ext cx="2403231" cy="1754326"/>
          </a:xfrm>
          <a:prstGeom prst="rect">
            <a:avLst/>
          </a:prstGeom>
          <a:noFill/>
        </p:spPr>
        <p:txBody>
          <a:bodyPr wrap="square" rtlCol="0">
            <a:spAutoFit/>
          </a:bodyPr>
          <a:lstStyle/>
          <a:p>
            <a:r>
              <a:rPr lang="en-US" dirty="0"/>
              <a:t>Using an optimal state sequence algorithm like Viterbi on the optimal control law can generate optimal trajectories.      </a:t>
            </a:r>
          </a:p>
        </p:txBody>
      </p:sp>
      <p:sp>
        <p:nvSpPr>
          <p:cNvPr id="14" name="Freeform: Shape 13">
            <a:extLst>
              <a:ext uri="{FF2B5EF4-FFF2-40B4-BE49-F238E27FC236}">
                <a16:creationId xmlns:a16="http://schemas.microsoft.com/office/drawing/2014/main" id="{8026EF7A-D278-F345-E138-D96737F32E44}"/>
              </a:ext>
            </a:extLst>
          </p:cNvPr>
          <p:cNvSpPr/>
          <p:nvPr/>
        </p:nvSpPr>
        <p:spPr>
          <a:xfrm>
            <a:off x="5213030" y="3276214"/>
            <a:ext cx="726315" cy="1502762"/>
          </a:xfrm>
          <a:custGeom>
            <a:avLst/>
            <a:gdLst>
              <a:gd name="connsiteX0" fmla="*/ 397536 w 397536"/>
              <a:gd name="connsiteY0" fmla="*/ 0 h 1046113"/>
              <a:gd name="connsiteX1" fmla="*/ 11456 w 397536"/>
              <a:gd name="connsiteY1" fmla="*/ 203200 h 1046113"/>
              <a:gd name="connsiteX2" fmla="*/ 102896 w 397536"/>
              <a:gd name="connsiteY2" fmla="*/ 833120 h 1046113"/>
              <a:gd name="connsiteX3" fmla="*/ 113056 w 397536"/>
              <a:gd name="connsiteY3" fmla="*/ 904240 h 1046113"/>
              <a:gd name="connsiteX4" fmla="*/ 133376 w 397536"/>
              <a:gd name="connsiteY4" fmla="*/ 1036320 h 1046113"/>
              <a:gd name="connsiteX5" fmla="*/ 153696 w 397536"/>
              <a:gd name="connsiteY5" fmla="*/ 1026160 h 10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536" h="1046113">
                <a:moveTo>
                  <a:pt x="397536" y="0"/>
                </a:moveTo>
                <a:cubicBezTo>
                  <a:pt x="229049" y="32173"/>
                  <a:pt x="60563" y="64347"/>
                  <a:pt x="11456" y="203200"/>
                </a:cubicBezTo>
                <a:cubicBezTo>
                  <a:pt x="-37651" y="342053"/>
                  <a:pt x="85963" y="716280"/>
                  <a:pt x="102896" y="833120"/>
                </a:cubicBezTo>
                <a:cubicBezTo>
                  <a:pt x="119829" y="949960"/>
                  <a:pt x="107976" y="870373"/>
                  <a:pt x="113056" y="904240"/>
                </a:cubicBezTo>
                <a:cubicBezTo>
                  <a:pt x="118136" y="938107"/>
                  <a:pt x="126603" y="1016000"/>
                  <a:pt x="133376" y="1036320"/>
                </a:cubicBezTo>
                <a:cubicBezTo>
                  <a:pt x="140149" y="1056640"/>
                  <a:pt x="146922" y="1041400"/>
                  <a:pt x="153696" y="10261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815A69-800E-3515-51C3-D01CCF09768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3966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4931-42A8-1DC4-F862-7FDBF7A8FCE8}"/>
              </a:ext>
            </a:extLst>
          </p:cNvPr>
          <p:cNvSpPr>
            <a:spLocks noGrp="1"/>
          </p:cNvSpPr>
          <p:nvPr>
            <p:ph type="title"/>
          </p:nvPr>
        </p:nvSpPr>
        <p:spPr/>
        <p:txBody>
          <a:bodyPr>
            <a:normAutofit/>
          </a:bodyPr>
          <a:lstStyle/>
          <a:p>
            <a:r>
              <a:rPr lang="en-US" dirty="0"/>
              <a:t>Optimal Control Law</a:t>
            </a:r>
          </a:p>
        </p:txBody>
      </p:sp>
      <p:pic>
        <p:nvPicPr>
          <p:cNvPr id="4" name="Picture 3">
            <a:extLst>
              <a:ext uri="{FF2B5EF4-FFF2-40B4-BE49-F238E27FC236}">
                <a16:creationId xmlns:a16="http://schemas.microsoft.com/office/drawing/2014/main" id="{08F2744F-F72C-0B3F-1E1E-B8F886D3DEED}"/>
              </a:ext>
            </a:extLst>
          </p:cNvPr>
          <p:cNvPicPr>
            <a:picLocks noChangeAspect="1"/>
          </p:cNvPicPr>
          <p:nvPr/>
        </p:nvPicPr>
        <p:blipFill rotWithShape="1">
          <a:blip r:embed="rId2"/>
          <a:srcRect t="2816" b="-3282"/>
          <a:stretch/>
        </p:blipFill>
        <p:spPr>
          <a:xfrm>
            <a:off x="2806224" y="1737360"/>
            <a:ext cx="5651500" cy="142909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71E27D-947F-89C3-4D99-39EDE07341F8}"/>
                  </a:ext>
                </a:extLst>
              </p:cNvPr>
              <p:cNvSpPr txBox="1"/>
              <p:nvPr/>
            </p:nvSpPr>
            <p:spPr>
              <a:xfrm>
                <a:off x="128953" y="3324953"/>
                <a:ext cx="11934093" cy="102092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𝐸</m:t>
                        </m:r>
                      </m:e>
                      <m:sub>
                        <m:sSup>
                          <m:sSupPr>
                            <m:ctrlPr>
                              <a:rPr lang="en-US" sz="2800" i="1">
                                <a:latin typeface="Cambria Math" panose="02040503050406030204" pitchFamily="18" charset="0"/>
                                <a:ea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Π</m:t>
                            </m:r>
                          </m:e>
                          <m:sup>
                            <m:r>
                              <a:rPr lang="en-US" sz="2800" i="1">
                                <a:latin typeface="Cambria Math" panose="02040503050406030204" pitchFamily="18" charset="0"/>
                                <a:ea typeface="Cambria Math" panose="02040503050406030204" pitchFamily="18" charset="0"/>
                              </a:rPr>
                              <m:t>0</m:t>
                            </m:r>
                          </m:sup>
                        </m:s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e>
                        </m:d>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sub>
                      <m:sup/>
                      <m:e>
                        <m:sSup>
                          <m:sSupPr>
                            <m:ctrlPr>
                              <a:rPr lang="en-US" sz="2800" b="0" i="1" smtClean="0">
                                <a:latin typeface="Cambria Math" panose="02040503050406030204" pitchFamily="18" charset="0"/>
                                <a:ea typeface="Cambria Math" panose="02040503050406030204" pitchFamily="18" charset="0"/>
                              </a:rPr>
                            </m:ctrlPr>
                          </m:sSupPr>
                          <m:e>
                            <m:r>
                              <m:rPr>
                                <m:sty m:val="p"/>
                              </m:rPr>
                              <a:rPr lang="el-GR" sz="2800" b="0" i="1" smtClean="0">
                                <a:latin typeface="Cambria Math" panose="02040503050406030204" pitchFamily="18" charset="0"/>
                                <a:ea typeface="Cambria Math" panose="02040503050406030204" pitchFamily="18" charset="0"/>
                              </a:rPr>
                              <m:t>Π</m:t>
                            </m:r>
                          </m:e>
                          <m:sup>
                            <m:r>
                              <a:rPr lang="en-US" sz="2800" b="0" i="1" smtClean="0">
                                <a:latin typeface="Cambria Math" panose="02040503050406030204" pitchFamily="18" charset="0"/>
                                <a:ea typeface="Cambria Math" panose="02040503050406030204" pitchFamily="18" charset="0"/>
                              </a:rPr>
                              <m:t>0</m:t>
                            </m:r>
                          </m:sup>
                        </m:sSup>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e>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e>
                    </m:nary>
                  </m:oMath>
                </a14:m>
                <a:r>
                  <a:rPr lang="en-US" sz="2800" dirty="0"/>
                  <a:t> (i.e., the expected desirability gained from transitioning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from </a:t>
                </a:r>
                <a14:m>
                  <m:oMath xmlns:m="http://schemas.openxmlformats.org/officeDocument/2006/math">
                    <m:r>
                      <a:rPr lang="en-US" sz="2800" b="0" i="1" smtClean="0">
                        <a:latin typeface="Cambria Math" panose="02040503050406030204" pitchFamily="18" charset="0"/>
                      </a:rPr>
                      <m:t>𝑥</m:t>
                    </m:r>
                  </m:oMath>
                </a14:m>
                <a:r>
                  <a:rPr lang="en-US" sz="2800" dirty="0"/>
                  <a:t> under the default policy).</a:t>
                </a:r>
              </a:p>
            </p:txBody>
          </p:sp>
        </mc:Choice>
        <mc:Fallback xmlns="">
          <p:sp>
            <p:nvSpPr>
              <p:cNvPr id="5" name="TextBox 4">
                <a:extLst>
                  <a:ext uri="{FF2B5EF4-FFF2-40B4-BE49-F238E27FC236}">
                    <a16:creationId xmlns:a16="http://schemas.microsoft.com/office/drawing/2014/main" id="{A471E27D-947F-89C3-4D99-39EDE07341F8}"/>
                  </a:ext>
                </a:extLst>
              </p:cNvPr>
              <p:cNvSpPr txBox="1">
                <a:spLocks noRot="1" noChangeAspect="1" noMove="1" noResize="1" noEditPoints="1" noAdjustHandles="1" noChangeArrowheads="1" noChangeShapeType="1" noTextEdit="1"/>
              </p:cNvSpPr>
              <p:nvPr/>
            </p:nvSpPr>
            <p:spPr>
              <a:xfrm>
                <a:off x="128953" y="3324953"/>
                <a:ext cx="11934093" cy="1020921"/>
              </a:xfrm>
              <a:prstGeom prst="rect">
                <a:avLst/>
              </a:prstGeom>
              <a:blipFill>
                <a:blip r:embed="rId3"/>
                <a:stretch>
                  <a:fillRect l="-957" t="-64634" b="-51220"/>
                </a:stretch>
              </a:blipFill>
            </p:spPr>
            <p:txBody>
              <a:bodyPr/>
              <a:lstStyle/>
              <a:p>
                <a:r>
                  <a:rPr lang="en-US">
                    <a:noFill/>
                  </a:rPr>
                  <a:t> </a:t>
                </a:r>
              </a:p>
            </p:txBody>
          </p:sp>
        </mc:Fallback>
      </mc:AlternateContent>
    </p:spTree>
    <p:extLst>
      <p:ext uri="{BB962C8B-B14F-4D97-AF65-F5344CB8AC3E}">
        <p14:creationId xmlns:p14="http://schemas.microsoft.com/office/powerpoint/2010/main" val="263032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609C-15CB-7E8D-5ECE-D368AF501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DEB6C-0C34-92A1-AE7D-7DA83106C1EF}"/>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6F751953-CC08-9443-C33A-0D62DF5E30C1}"/>
              </a:ext>
            </a:extLst>
          </p:cNvPr>
          <p:cNvPicPr>
            <a:picLocks noChangeAspect="1"/>
          </p:cNvPicPr>
          <p:nvPr/>
        </p:nvPicPr>
        <p:blipFill>
          <a:blip r:embed="rId2"/>
          <a:srcRect/>
          <a:stretch/>
        </p:blipFill>
        <p:spPr>
          <a:xfrm>
            <a:off x="2806224" y="1864090"/>
            <a:ext cx="5651500" cy="108890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90E143-605C-7F6E-4ECF-5D5F58FE768E}"/>
                  </a:ext>
                </a:extLst>
              </p:cNvPr>
              <p:cNvSpPr txBox="1"/>
              <p:nvPr/>
            </p:nvSpPr>
            <p:spPr>
              <a:xfrm>
                <a:off x="128953" y="3324953"/>
                <a:ext cx="11934093" cy="973023"/>
              </a:xfrm>
              <a:prstGeom prst="rect">
                <a:avLst/>
              </a:prstGeom>
              <a:noFill/>
            </p:spPr>
            <p:txBody>
              <a:bodyPr wrap="square" rtlCol="0">
                <a:spAutoFit/>
              </a:bodyPr>
              <a:lstStyle/>
              <a:p>
                <a:pPr marL="285750" indent="-285750">
                  <a:buFont typeface="Arial" panose="020B0604020202020204" pitchFamily="34" charset="0"/>
                  <a:buChar char="•"/>
                </a:pPr>
                <a:r>
                  <a:rPr lang="en-US" sz="2800" dirty="0"/>
                  <a:t>Given a set of observed state transitions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𝑥</m:t>
                            </m:r>
                          </m:e>
                          <m:sub>
                            <m:r>
                              <a:rPr lang="en-US" sz="2800" i="1" dirty="0">
                                <a:latin typeface="Cambria Math" panose="02040503050406030204" pitchFamily="18" charset="0"/>
                              </a:rPr>
                              <m:t>𝑛</m:t>
                            </m:r>
                          </m:sub>
                        </m:sSub>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𝑛</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e>
                      <m:sub>
                        <m:r>
                          <a:rPr lang="en-US" sz="2800" b="0" i="1" smtClean="0">
                            <a:latin typeface="Cambria Math" panose="02040503050406030204" pitchFamily="18" charset="0"/>
                          </a:rPr>
                          <m:t>𝑛</m:t>
                        </m:r>
                        <m:r>
                          <a:rPr lang="en-US" sz="2800" b="0" i="1" smtClean="0">
                            <a:latin typeface="Cambria Math" panose="02040503050406030204" pitchFamily="18" charset="0"/>
                          </a:rPr>
                          <m:t>=1,…,</m:t>
                        </m:r>
                        <m:r>
                          <a:rPr lang="en-US" sz="2800" b="0" i="1" smtClean="0">
                            <a:latin typeface="Cambria Math" panose="02040503050406030204" pitchFamily="18" charset="0"/>
                          </a:rPr>
                          <m:t>𝑁</m:t>
                        </m:r>
                      </m:sub>
                    </m:sSub>
                  </m:oMath>
                </a14:m>
                <a:r>
                  <a:rPr lang="en-US" sz="2800" dirty="0"/>
                  <a:t>, the above equation computes the likelihood of this trajectory under the optimal control law. </a:t>
                </a:r>
              </a:p>
            </p:txBody>
          </p:sp>
        </mc:Choice>
        <mc:Fallback xmlns="">
          <p:sp>
            <p:nvSpPr>
              <p:cNvPr id="5" name="TextBox 4">
                <a:extLst>
                  <a:ext uri="{FF2B5EF4-FFF2-40B4-BE49-F238E27FC236}">
                    <a16:creationId xmlns:a16="http://schemas.microsoft.com/office/drawing/2014/main" id="{4D90E143-605C-7F6E-4ECF-5D5F58FE768E}"/>
                  </a:ext>
                </a:extLst>
              </p:cNvPr>
              <p:cNvSpPr txBox="1">
                <a:spLocks noRot="1" noChangeAspect="1" noMove="1" noResize="1" noEditPoints="1" noAdjustHandles="1" noChangeArrowheads="1" noChangeShapeType="1" noTextEdit="1"/>
              </p:cNvSpPr>
              <p:nvPr/>
            </p:nvSpPr>
            <p:spPr>
              <a:xfrm>
                <a:off x="128953" y="3324953"/>
                <a:ext cx="11934093" cy="973023"/>
              </a:xfrm>
              <a:prstGeom prst="rect">
                <a:avLst/>
              </a:prstGeom>
              <a:blipFill>
                <a:blip r:embed="rId3"/>
                <a:stretch>
                  <a:fillRect l="-957" t="-5128" b="-15385"/>
                </a:stretch>
              </a:blipFill>
            </p:spPr>
            <p:txBody>
              <a:bodyPr/>
              <a:lstStyle/>
              <a:p>
                <a:r>
                  <a:rPr lang="en-US">
                    <a:noFill/>
                  </a:rPr>
                  <a:t> </a:t>
                </a:r>
              </a:p>
            </p:txBody>
          </p:sp>
        </mc:Fallback>
      </mc:AlternateContent>
    </p:spTree>
    <p:extLst>
      <p:ext uri="{BB962C8B-B14F-4D97-AF65-F5344CB8AC3E}">
        <p14:creationId xmlns:p14="http://schemas.microsoft.com/office/powerpoint/2010/main" val="304408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2E858-19AD-35F8-2797-D17CE0D31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C1FA1-A46B-A83F-371C-0415A1516D46}"/>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D86D714A-D5C0-B97B-6DE7-3307A32A969F}"/>
              </a:ext>
            </a:extLst>
          </p:cNvPr>
          <p:cNvPicPr>
            <a:picLocks noChangeAspect="1"/>
          </p:cNvPicPr>
          <p:nvPr/>
        </p:nvPicPr>
        <p:blipFill>
          <a:blip r:embed="rId2"/>
          <a:srcRect/>
          <a:stretch/>
        </p:blipFill>
        <p:spPr>
          <a:xfrm>
            <a:off x="2806224" y="1938210"/>
            <a:ext cx="5651500" cy="940662"/>
          </a:xfrm>
          <a:prstGeom prst="rect">
            <a:avLst/>
          </a:prstGeom>
        </p:spPr>
      </p:pic>
      <p:sp>
        <p:nvSpPr>
          <p:cNvPr id="5" name="TextBox 4">
            <a:extLst>
              <a:ext uri="{FF2B5EF4-FFF2-40B4-BE49-F238E27FC236}">
                <a16:creationId xmlns:a16="http://schemas.microsoft.com/office/drawing/2014/main" id="{8197FCCF-06D8-D3EA-45F9-C97FD1497B0F}"/>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We can also write this likelihood in terms of the Optimal Value Function as shown above.</a:t>
            </a:r>
          </a:p>
        </p:txBody>
      </p:sp>
    </p:spTree>
    <p:extLst>
      <p:ext uri="{BB962C8B-B14F-4D97-AF65-F5344CB8AC3E}">
        <p14:creationId xmlns:p14="http://schemas.microsoft.com/office/powerpoint/2010/main" val="379999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00FB-4C88-F2DB-5C3C-DE4B21568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6CA65-62B0-C7A3-34A8-5B01E10B2B7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319465-3981-AC5B-DE8B-D2C856431B5C}"/>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a:t>
                </a:r>
              </a:p>
            </p:txBody>
          </p:sp>
        </mc:Choice>
        <mc:Fallback xmlns="">
          <p:sp>
            <p:nvSpPr>
              <p:cNvPr id="5" name="TextBox 4">
                <a:extLst>
                  <a:ext uri="{FF2B5EF4-FFF2-40B4-BE49-F238E27FC236}">
                    <a16:creationId xmlns:a16="http://schemas.microsoft.com/office/drawing/2014/main" id="{05319465-3981-AC5B-DE8B-D2C856431B5C}"/>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r="-851"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56B8F9A-3D56-FA22-B76A-5D878261AD63}"/>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21629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EA94-D903-EC26-7E56-47619DD2D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D7F2D-0FDE-751F-8EF2-65D73D3ACFF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9B4195-B9C0-D212-EAFF-ADB1A64952E6}"/>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oMath>
                </a14:m>
                <a:r>
                  <a:rPr lang="en-US" sz="2800" dirty="0"/>
                  <a:t>. </a:t>
                </a:r>
              </a:p>
              <a:p>
                <a:pPr marL="285750" indent="-285750">
                  <a:buFont typeface="Arial" panose="020B0604020202020204" pitchFamily="34" charset="0"/>
                  <a:buChar char="•"/>
                </a:pPr>
                <a:r>
                  <a:rPr lang="en-US" sz="2800" dirty="0">
                    <a:ea typeface="Cambria Math" panose="02040503050406030204" pitchFamily="18" charset="0"/>
                  </a:rPr>
                  <a:t>b</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oMath>
                </a14:m>
                <a:r>
                  <a:rPr lang="en-US" sz="2800" dirty="0"/>
                  <a:t> is a count of how many times it was observed that there was a transition from state </a:t>
                </a:r>
                <a14:m>
                  <m:oMath xmlns:m="http://schemas.openxmlformats.org/officeDocument/2006/math">
                    <m:r>
                      <a:rPr lang="en-US" sz="2800" b="0" i="1" smtClean="0">
                        <a:latin typeface="Cambria Math" panose="02040503050406030204" pitchFamily="18" charset="0"/>
                      </a:rPr>
                      <m:t>𝑥</m:t>
                    </m:r>
                  </m:oMath>
                </a14:m>
                <a:r>
                  <a:rPr lang="en-US" sz="2800" dirty="0"/>
                  <a:t>. </a:t>
                </a:r>
              </a:p>
            </p:txBody>
          </p:sp>
        </mc:Choice>
        <mc:Fallback xmlns="">
          <p:sp>
            <p:nvSpPr>
              <p:cNvPr id="5" name="TextBox 4">
                <a:extLst>
                  <a:ext uri="{FF2B5EF4-FFF2-40B4-BE49-F238E27FC236}">
                    <a16:creationId xmlns:a16="http://schemas.microsoft.com/office/drawing/2014/main" id="{F99B4195-B9C0-D212-EAFF-ADB1A64952E6}"/>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2"/>
                <a:stretch>
                  <a:fillRect l="-957" t="-3472" r="-851" b="-833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395F551-F34C-B10B-5160-0C120B50BEB0}"/>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397242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5484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8" name="TextBox 7">
            <a:extLst>
              <a:ext uri="{FF2B5EF4-FFF2-40B4-BE49-F238E27FC236}">
                <a16:creationId xmlns:a16="http://schemas.microsoft.com/office/drawing/2014/main" id="{56680576-391F-3E94-8791-C66E6A5ECF96}"/>
              </a:ext>
            </a:extLst>
          </p:cNvPr>
          <p:cNvSpPr txBox="1"/>
          <p:nvPr/>
        </p:nvSpPr>
        <p:spPr>
          <a:xfrm>
            <a:off x="5481693" y="2788979"/>
            <a:ext cx="885050" cy="369332"/>
          </a:xfrm>
          <a:prstGeom prst="rect">
            <a:avLst/>
          </a:prstGeom>
          <a:noFill/>
        </p:spPr>
        <p:txBody>
          <a:bodyPr wrap="none" rtlCol="0">
            <a:spAutoFit/>
          </a:bodyPr>
          <a:lstStyle/>
          <a:p>
            <a:r>
              <a:rPr lang="en-US" dirty="0"/>
              <a:t>Particle</a:t>
            </a:r>
          </a:p>
        </p:txBody>
      </p:sp>
      <p:sp>
        <p:nvSpPr>
          <p:cNvPr id="9" name="TextBox 8">
            <a:extLst>
              <a:ext uri="{FF2B5EF4-FFF2-40B4-BE49-F238E27FC236}">
                <a16:creationId xmlns:a16="http://schemas.microsoft.com/office/drawing/2014/main" id="{FDDB24EB-5077-9016-E298-CF87035207F5}"/>
              </a:ext>
            </a:extLst>
          </p:cNvPr>
          <p:cNvSpPr txBox="1"/>
          <p:nvPr/>
        </p:nvSpPr>
        <p:spPr>
          <a:xfrm>
            <a:off x="3579641" y="3203776"/>
            <a:ext cx="995657" cy="369332"/>
          </a:xfrm>
          <a:prstGeom prst="rect">
            <a:avLst/>
          </a:prstGeom>
          <a:noFill/>
        </p:spPr>
        <p:txBody>
          <a:bodyPr wrap="none" rtlCol="0">
            <a:spAutoFit/>
          </a:bodyPr>
          <a:lstStyle/>
          <a:p>
            <a:r>
              <a:rPr lang="en-US" dirty="0"/>
              <a:t>Obstacle</a:t>
            </a:r>
          </a:p>
        </p:txBody>
      </p:sp>
      <p:sp>
        <p:nvSpPr>
          <p:cNvPr id="11" name="TextBox 10">
            <a:extLst>
              <a:ext uri="{FF2B5EF4-FFF2-40B4-BE49-F238E27FC236}">
                <a16:creationId xmlns:a16="http://schemas.microsoft.com/office/drawing/2014/main" id="{32619005-F3EB-7A48-1756-5B3C40E4FA98}"/>
              </a:ext>
            </a:extLst>
          </p:cNvPr>
          <p:cNvSpPr txBox="1"/>
          <p:nvPr/>
        </p:nvSpPr>
        <p:spPr>
          <a:xfrm>
            <a:off x="5409710" y="3741553"/>
            <a:ext cx="995657" cy="369332"/>
          </a:xfrm>
          <a:prstGeom prst="rect">
            <a:avLst/>
          </a:prstGeom>
          <a:noFill/>
        </p:spPr>
        <p:txBody>
          <a:bodyPr wrap="none" rtlCol="0">
            <a:spAutoFit/>
          </a:bodyPr>
          <a:lstStyle/>
          <a:p>
            <a:r>
              <a:rPr lang="en-US" dirty="0"/>
              <a:t>Obstacle</a:t>
            </a:r>
          </a:p>
        </p:txBody>
      </p:sp>
      <p:sp>
        <p:nvSpPr>
          <p:cNvPr id="12" name="TextBox 11">
            <a:extLst>
              <a:ext uri="{FF2B5EF4-FFF2-40B4-BE49-F238E27FC236}">
                <a16:creationId xmlns:a16="http://schemas.microsoft.com/office/drawing/2014/main" id="{551ACAFB-278C-80D3-14F0-BC5185B728B5}"/>
              </a:ext>
            </a:extLst>
          </p:cNvPr>
          <p:cNvSpPr txBox="1"/>
          <p:nvPr/>
        </p:nvSpPr>
        <p:spPr>
          <a:xfrm>
            <a:off x="3554843" y="4684322"/>
            <a:ext cx="615874" cy="369332"/>
          </a:xfrm>
          <a:prstGeom prst="rect">
            <a:avLst/>
          </a:prstGeom>
          <a:noFill/>
        </p:spPr>
        <p:txBody>
          <a:bodyPr wrap="none" rtlCol="0">
            <a:spAutoFit/>
          </a:bodyPr>
          <a:lstStyle/>
          <a:p>
            <a:r>
              <a:rPr lang="en-US" dirty="0"/>
              <a:t>Goal</a:t>
            </a:r>
          </a:p>
        </p:txBody>
      </p:sp>
      <p:sp>
        <p:nvSpPr>
          <p:cNvPr id="13" name="TextBox 12">
            <a:extLst>
              <a:ext uri="{FF2B5EF4-FFF2-40B4-BE49-F238E27FC236}">
                <a16:creationId xmlns:a16="http://schemas.microsoft.com/office/drawing/2014/main" id="{8B7D22F9-D8EE-BE6C-5849-E009838A2799}"/>
              </a:ext>
            </a:extLst>
          </p:cNvPr>
          <p:cNvSpPr txBox="1"/>
          <p:nvPr/>
        </p:nvSpPr>
        <p:spPr>
          <a:xfrm>
            <a:off x="8750948" y="2465112"/>
            <a:ext cx="2403231" cy="923330"/>
          </a:xfrm>
          <a:prstGeom prst="rect">
            <a:avLst/>
          </a:prstGeom>
          <a:noFill/>
        </p:spPr>
        <p:txBody>
          <a:bodyPr wrap="square" rtlCol="0">
            <a:spAutoFit/>
          </a:bodyPr>
          <a:lstStyle/>
          <a:p>
            <a:r>
              <a:rPr lang="en-US" dirty="0"/>
              <a:t>In this example, each square represents a state.</a:t>
            </a:r>
          </a:p>
        </p:txBody>
      </p:sp>
    </p:spTree>
    <p:extLst>
      <p:ext uri="{BB962C8B-B14F-4D97-AF65-F5344CB8AC3E}">
        <p14:creationId xmlns:p14="http://schemas.microsoft.com/office/powerpoint/2010/main" val="2214619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a:p>
                <a:pPr marL="285750" indent="-285750">
                  <a:buFont typeface="Arial" panose="020B0604020202020204" pitchFamily="34" charset="0"/>
                  <a:buChar char="•"/>
                </a:pPr>
                <a:r>
                  <a:rPr lang="en-US" sz="2800" dirty="0"/>
                  <a:t>Since this loss function is convex in terms of the state values, the maximum likelihood estimates (MLEs) for each </a:t>
                </a:r>
                <a14:m>
                  <m:oMath xmlns:m="http://schemas.openxmlformats.org/officeDocument/2006/math">
                    <m:r>
                      <a:rPr lang="en-US" sz="2800" i="1">
                        <a:latin typeface="Cambria Math" panose="02040503050406030204" pitchFamily="18" charset="0"/>
                      </a:rPr>
                      <m:t>𝑣</m:t>
                    </m:r>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(call them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𝑀𝐿𝐸</m:t>
                        </m:r>
                      </m:sub>
                    </m:sSub>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can be computed using any number of convex optimization algorithms (e.g., Newton’s Method).</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2"/>
                <a:stretch>
                  <a:fillRect l="-957" t="-2358" r="-745" b="-51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22384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𝑀𝐿𝐸</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259014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408342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05393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normAutofit/>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𝑦</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r>
                  <a:rPr lang="en-US" b="0" dirty="0"/>
                  <a:t>Using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the controller’s preferences for states is now redefined in terms of environmental features. </a:t>
                </a:r>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b="-3779"/>
                </a:stretch>
              </a:blipFill>
            </p:spPr>
            <p:txBody>
              <a:bodyPr/>
              <a:lstStyle/>
              <a:p>
                <a:r>
                  <a:rPr lang="en-US">
                    <a:noFill/>
                  </a:rPr>
                  <a:t> </a:t>
                </a:r>
              </a:p>
            </p:txBody>
          </p:sp>
        </mc:Fallback>
      </mc:AlternateContent>
    </p:spTree>
    <p:extLst>
      <p:ext uri="{BB962C8B-B14F-4D97-AF65-F5344CB8AC3E}">
        <p14:creationId xmlns:p14="http://schemas.microsoft.com/office/powerpoint/2010/main" val="30943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b="0" i="1" smtClean="0">
                        <a:latin typeface="Cambria Math" panose="02040503050406030204" pitchFamily="18" charset="0"/>
                      </a:rPr>
                      <m:t>𝐿</m:t>
                    </m:r>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b="1"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2"/>
                <a:stretch>
                  <a:fillRect l="-957" t="-11905" b="-309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1137176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1385251"/>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1385251"/>
              </a:xfrm>
              <a:prstGeom prst="rect">
                <a:avLst/>
              </a:prstGeom>
              <a:blipFill>
                <a:blip r:embed="rId2"/>
                <a:stretch>
                  <a:fillRect l="-957" t="-18018" b="-4144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54928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247025"/>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oMath>
                </a14:m>
                <a:r>
                  <a:rPr lang="en-US" sz="2800" dirty="0"/>
                  <a:t> can also be non-parametric (e.g., a decision tree) but that rules out optimizing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with gradient-based methods.</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247025"/>
              </a:xfrm>
              <a:prstGeom prst="rect">
                <a:avLst/>
              </a:prstGeom>
              <a:blipFill>
                <a:blip r:embed="rId2"/>
                <a:stretch>
                  <a:fillRect l="-957" t="-11236" b="-674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334532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577290"/>
            <a:ext cx="7187687" cy="1283091"/>
          </a:xfrm>
          <a:prstGeom prst="rect">
            <a:avLst/>
          </a:prstGeom>
        </p:spPr>
      </p:pic>
    </p:spTree>
    <p:extLst>
      <p:ext uri="{BB962C8B-B14F-4D97-AF65-F5344CB8AC3E}">
        <p14:creationId xmlns:p14="http://schemas.microsoft.com/office/powerpoint/2010/main" val="225140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690193"/>
            <a:ext cx="7187687" cy="1057285"/>
          </a:xfrm>
          <a:prstGeom prst="rect">
            <a:avLst/>
          </a:prstGeom>
        </p:spPr>
      </p:pic>
    </p:spTree>
    <p:extLst>
      <p:ext uri="{BB962C8B-B14F-4D97-AF65-F5344CB8AC3E}">
        <p14:creationId xmlns:p14="http://schemas.microsoft.com/office/powerpoint/2010/main" val="241049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2585323"/>
          </a:xfrm>
          <a:prstGeom prst="rect">
            <a:avLst/>
          </a:prstGeom>
          <a:noFill/>
        </p:spPr>
        <p:txBody>
          <a:bodyPr wrap="square" rtlCol="0">
            <a:spAutoFit/>
          </a:bodyPr>
          <a:lstStyle/>
          <a:p>
            <a:r>
              <a:rPr lang="en-US" dirty="0"/>
              <a:t>In an LMDP, we abstract away the concept of actions. </a:t>
            </a:r>
          </a:p>
          <a:p>
            <a:endParaRPr lang="en-US" dirty="0"/>
          </a:p>
          <a:p>
            <a:r>
              <a:rPr lang="en-US" dirty="0"/>
              <a:t>Only state transitions are considered (e.g., the particle transitions from coordinate (0,0) to coordinate (1,1)). </a:t>
            </a:r>
          </a:p>
        </p:txBody>
      </p:sp>
      <p:cxnSp>
        <p:nvCxnSpPr>
          <p:cNvPr id="133" name="Straight Arrow Connector 132">
            <a:extLst>
              <a:ext uri="{FF2B5EF4-FFF2-40B4-BE49-F238E27FC236}">
                <a16:creationId xmlns:a16="http://schemas.microsoft.com/office/drawing/2014/main" id="{947E078A-372D-8948-05D3-69565C805564}"/>
              </a:ext>
            </a:extLst>
          </p:cNvPr>
          <p:cNvCxnSpPr>
            <a:cxnSpLocks/>
          </p:cNvCxnSpPr>
          <p:nvPr/>
        </p:nvCxnSpPr>
        <p:spPr>
          <a:xfrm>
            <a:off x="6033195"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DF06239-FF77-DD6E-72BC-9213E233D26B}"/>
              </a:ext>
            </a:extLst>
          </p:cNvPr>
          <p:cNvCxnSpPr>
            <a:cxnSpLocks/>
          </p:cNvCxnSpPr>
          <p:nvPr/>
        </p:nvCxnSpPr>
        <p:spPr>
          <a:xfrm rot="5400000">
            <a:off x="5669780" y="363620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5589C91-1278-ACA8-DF17-FD74865C4CF2}"/>
              </a:ext>
            </a:extLst>
          </p:cNvPr>
          <p:cNvCxnSpPr>
            <a:cxnSpLocks/>
          </p:cNvCxnSpPr>
          <p:nvPr/>
        </p:nvCxnSpPr>
        <p:spPr>
          <a:xfrm rot="10800000">
            <a:off x="5330406"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3A94A7A-178B-3F7D-59C3-B8330ED7EE74}"/>
              </a:ext>
            </a:extLst>
          </p:cNvPr>
          <p:cNvCxnSpPr>
            <a:cxnSpLocks/>
          </p:cNvCxnSpPr>
          <p:nvPr/>
        </p:nvCxnSpPr>
        <p:spPr>
          <a:xfrm rot="16200000">
            <a:off x="5669780" y="2972928"/>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1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955317"/>
            <a:ext cx="7187687" cy="527036"/>
          </a:xfrm>
          <a:prstGeom prst="rect">
            <a:avLst/>
          </a:prstGeom>
        </p:spPr>
      </p:pic>
    </p:spTree>
    <p:extLst>
      <p:ext uri="{BB962C8B-B14F-4D97-AF65-F5344CB8AC3E}">
        <p14:creationId xmlns:p14="http://schemas.microsoft.com/office/powerpoint/2010/main" val="397575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2805"/>
            <a:ext cx="11576359" cy="131772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 </a:t>
                </a:r>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3"/>
                <a:stretch>
                  <a:fillRect l="-95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65126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8903"/>
            <a:ext cx="11576359" cy="13055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3"/>
                <a:stretch>
                  <a:fillRect l="-957" t="-3472"/>
                </a:stretch>
              </a:blipFill>
            </p:spPr>
            <p:txBody>
              <a:bodyPr/>
              <a:lstStyle/>
              <a:p>
                <a:r>
                  <a:rPr lang="en-US">
                    <a:noFill/>
                  </a:rPr>
                  <a:t> </a:t>
                </a:r>
              </a:p>
            </p:txBody>
          </p:sp>
        </mc:Fallback>
      </mc:AlternateContent>
    </p:spTree>
    <p:extLst>
      <p:ext uri="{BB962C8B-B14F-4D97-AF65-F5344CB8AC3E}">
        <p14:creationId xmlns:p14="http://schemas.microsoft.com/office/powerpoint/2010/main" val="976895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06019" y="1391906"/>
            <a:ext cx="8856779" cy="184445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r>
                  <a:rPr lang="en-US" sz="2800" dirty="0"/>
                  <a:t>In most cases, </a:t>
                </a:r>
                <a:r>
                  <a:rPr lang="en-US" sz="2800" dirty="0" err="1"/>
                  <a:t>Softmax</a:t>
                </a:r>
                <a:r>
                  <a:rPr lang="en-US" sz="2800" dirty="0"/>
                  <a:t> models are overparameterized, justifying the addition of a regularization term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weighted by a scalar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3"/>
                <a:stretch>
                  <a:fillRect l="-957" t="-2358"/>
                </a:stretch>
              </a:blipFill>
            </p:spPr>
            <p:txBody>
              <a:bodyPr/>
              <a:lstStyle/>
              <a:p>
                <a:r>
                  <a:rPr lang="en-US">
                    <a:noFill/>
                  </a:rPr>
                  <a:t> </a:t>
                </a:r>
              </a:p>
            </p:txBody>
          </p:sp>
        </mc:Fallback>
      </mc:AlternateContent>
    </p:spTree>
    <p:extLst>
      <p:ext uri="{BB962C8B-B14F-4D97-AF65-F5344CB8AC3E}">
        <p14:creationId xmlns:p14="http://schemas.microsoft.com/office/powerpoint/2010/main" val="215063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Regularization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06019" y="1391906"/>
            <a:ext cx="8856779" cy="184445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8342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Sup>
                      <m:sSubSupPr>
                        <m:ctrlPr>
                          <a:rPr lang="en-US" sz="2800" i="1" smtClean="0">
                            <a:latin typeface="Cambria Math" panose="02040503050406030204" pitchFamily="18" charset="0"/>
                          </a:rPr>
                        </m:ctrlPr>
                      </m:sSubSup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1</m:t>
                        </m:r>
                      </m:sub>
                    </m:sSub>
                  </m:oMath>
                </a14:m>
                <a:r>
                  <a:rPr lang="en-US" sz="2800" dirty="0"/>
                  <a:t> (the L2 norm squared and L1 norm, respectively) are common choices. </a:t>
                </a:r>
              </a:p>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𝑀𝐿𝐸</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𝑀𝐴𝑃</m:t>
                        </m:r>
                      </m:sub>
                    </m:sSub>
                  </m:oMath>
                </a14:m>
                <a:r>
                  <a:rPr lang="en-US" sz="2800" dirty="0"/>
                  <a:t> (the Maximum A Posteriori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when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λ</m:t>
                    </m:r>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d>
                      <m:dPr>
                        <m:ctrlPr>
                          <a:rPr lang="en-US" sz="2800" b="0" i="1" smtClean="0">
                            <a:latin typeface="Cambria Math" panose="02040503050406030204" pitchFamily="18" charset="0"/>
                            <a:ea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𝜆</m:t>
                        </m:r>
                      </m:e>
                    </m:d>
                    <m:r>
                      <a:rPr lang="en-US" sz="2800" b="0" i="1" smtClean="0">
                        <a:latin typeface="Cambria Math" panose="02040503050406030204" pitchFamily="18" charset="0"/>
                        <a:ea typeface="Cambria Math" panose="02040503050406030204" pitchFamily="18" charset="0"/>
                      </a:rPr>
                      <m:t>)</m:t>
                    </m:r>
                  </m:oMath>
                </a14:m>
                <a:r>
                  <a:rPr lang="en-US" sz="2800" dirty="0"/>
                  <a:t> where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a14:m>
                <a:r>
                  <a:rPr lang="en-US" sz="2800" dirty="0"/>
                  <a:t> is some prior distribution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with some tunable hyperparameter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endParaRPr lang="en-US" sz="2800" b="1" dirty="0"/>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83427"/>
              </a:xfrm>
              <a:prstGeom prst="rect">
                <a:avLst/>
              </a:prstGeom>
              <a:blipFill>
                <a:blip r:embed="rId3"/>
                <a:stretch>
                  <a:fillRect l="-957" t="-1878"/>
                </a:stretch>
              </a:blipFill>
            </p:spPr>
            <p:txBody>
              <a:bodyPr/>
              <a:lstStyle/>
              <a:p>
                <a:r>
                  <a:rPr lang="en-US">
                    <a:noFill/>
                  </a:rPr>
                  <a:t> </a:t>
                </a:r>
              </a:p>
            </p:txBody>
          </p:sp>
        </mc:Fallback>
      </mc:AlternateContent>
    </p:spTree>
    <p:extLst>
      <p:ext uri="{BB962C8B-B14F-4D97-AF65-F5344CB8AC3E}">
        <p14:creationId xmlns:p14="http://schemas.microsoft.com/office/powerpoint/2010/main" val="743125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1905" y="1512737"/>
            <a:ext cx="8997539" cy="3983938"/>
          </a:xfrm>
          <a:prstGeom prst="rect">
            <a:avLst/>
          </a:prstGeom>
        </p:spPr>
      </p:pic>
    </p:spTree>
    <p:extLst>
      <p:ext uri="{BB962C8B-B14F-4D97-AF65-F5344CB8AC3E}">
        <p14:creationId xmlns:p14="http://schemas.microsoft.com/office/powerpoint/2010/main" val="2590033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063406" y="1639121"/>
            <a:ext cx="10987191" cy="3703441"/>
          </a:xfrm>
          <a:prstGeom prst="rect">
            <a:avLst/>
          </a:prstGeom>
        </p:spPr>
      </p:pic>
    </p:spTree>
    <p:extLst>
      <p:ext uri="{BB962C8B-B14F-4D97-AF65-F5344CB8AC3E}">
        <p14:creationId xmlns:p14="http://schemas.microsoft.com/office/powerpoint/2010/main" val="112582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320462"/>
            <a:ext cx="8879157" cy="3559735"/>
          </a:xfrm>
          <a:prstGeom prst="rect">
            <a:avLst/>
          </a:prstGeom>
        </p:spPr>
      </p:pic>
    </p:spTree>
    <p:extLst>
      <p:ext uri="{BB962C8B-B14F-4D97-AF65-F5344CB8AC3E}">
        <p14:creationId xmlns:p14="http://schemas.microsoft.com/office/powerpoint/2010/main" val="68253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320462"/>
            <a:ext cx="8879157" cy="355973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04EE7E-10E3-8121-7C50-8DEFA68E728C}"/>
                  </a:ext>
                </a:extLst>
              </p:cNvPr>
              <p:cNvSpPr txBox="1"/>
              <p:nvPr/>
            </p:nvSpPr>
            <p:spPr>
              <a:xfrm>
                <a:off x="128953" y="4924707"/>
                <a:ext cx="1193409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=0</m:t>
                    </m:r>
                  </m:oMath>
                </a14:m>
                <a:r>
                  <a:rPr lang="en-US" sz="2800" dirty="0"/>
                  <a:t> (i.e., the original gradient),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𝑖</m:t>
                        </m:r>
                      </m:sub>
                    </m:sSub>
                  </m:oMath>
                </a14:m>
                <a:r>
                  <a:rPr lang="en-US" sz="2800" dirty="0"/>
                  <a:t> is optimal when the number of observed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matches the expected number of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given the observed transitions from </a:t>
                </a:r>
                <a14:m>
                  <m:oMath xmlns:m="http://schemas.openxmlformats.org/officeDocument/2006/math">
                    <m:r>
                      <a:rPr lang="en-US" sz="2800" b="0" i="1" smtClean="0">
                        <a:latin typeface="Cambria Math" panose="02040503050406030204" pitchFamily="18" charset="0"/>
                      </a:rPr>
                      <m:t>𝑥</m:t>
                    </m:r>
                  </m:oMath>
                </a14:m>
                <a:r>
                  <a:rPr lang="en-US" sz="2800" dirty="0"/>
                  <a:t> for all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oMath>
                </a14:m>
                <a:r>
                  <a:rPr lang="en-US" sz="2800" dirty="0"/>
                  <a:t>.</a:t>
                </a:r>
              </a:p>
            </p:txBody>
          </p:sp>
        </mc:Choice>
        <mc:Fallback xmlns="">
          <p:sp>
            <p:nvSpPr>
              <p:cNvPr id="4" name="TextBox 3">
                <a:extLst>
                  <a:ext uri="{FF2B5EF4-FFF2-40B4-BE49-F238E27FC236}">
                    <a16:creationId xmlns:a16="http://schemas.microsoft.com/office/drawing/2014/main" id="{1D04EE7E-10E3-8121-7C50-8DEFA68E728C}"/>
                  </a:ext>
                </a:extLst>
              </p:cNvPr>
              <p:cNvSpPr txBox="1">
                <a:spLocks noRot="1" noChangeAspect="1" noMove="1" noResize="1" noEditPoints="1" noAdjustHandles="1" noChangeArrowheads="1" noChangeShapeType="1" noTextEdit="1"/>
              </p:cNvSpPr>
              <p:nvPr/>
            </p:nvSpPr>
            <p:spPr>
              <a:xfrm>
                <a:off x="128953" y="4924707"/>
                <a:ext cx="11934093" cy="1384995"/>
              </a:xfrm>
              <a:prstGeom prst="rect">
                <a:avLst/>
              </a:prstGeom>
              <a:blipFill>
                <a:blip r:embed="rId3"/>
                <a:stretch>
                  <a:fillRect l="-957"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537577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1371833"/>
            <a:ext cx="9971179" cy="5329270"/>
          </a:xfrm>
          <a:prstGeom prst="rect">
            <a:avLst/>
          </a:prstGeom>
        </p:spPr>
      </p:pic>
    </p:spTree>
    <p:extLst>
      <p:ext uri="{BB962C8B-B14F-4D97-AF65-F5344CB8AC3E}">
        <p14:creationId xmlns:p14="http://schemas.microsoft.com/office/powerpoint/2010/main" val="420999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Tree>
    <p:extLst>
      <p:ext uri="{BB962C8B-B14F-4D97-AF65-F5344CB8AC3E}">
        <p14:creationId xmlns:p14="http://schemas.microsoft.com/office/powerpoint/2010/main" val="400900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23317"/>
            <a:ext cx="9971179" cy="4026302"/>
          </a:xfrm>
          <a:prstGeom prst="rect">
            <a:avLst/>
          </a:prstGeom>
        </p:spPr>
      </p:pic>
    </p:spTree>
    <p:extLst>
      <p:ext uri="{BB962C8B-B14F-4D97-AF65-F5344CB8AC3E}">
        <p14:creationId xmlns:p14="http://schemas.microsoft.com/office/powerpoint/2010/main" val="89731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Function(Off-Diagonal)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41323"/>
            <a:ext cx="9971179" cy="3990289"/>
          </a:xfrm>
          <a:prstGeom prst="rect">
            <a:avLst/>
          </a:prstGeom>
        </p:spPr>
      </p:pic>
    </p:spTree>
    <p:extLst>
      <p:ext uri="{BB962C8B-B14F-4D97-AF65-F5344CB8AC3E}">
        <p14:creationId xmlns:p14="http://schemas.microsoft.com/office/powerpoint/2010/main" val="2198257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71028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897183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11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a:p>
            <a:endParaRPr lang="en-US" dirty="0"/>
          </a:p>
          <a:p>
            <a:r>
              <a:rPr lang="en-US" dirty="0"/>
              <a:t>In fact, we assume the data is readily available for inference under these conditions (i.e., there are no missing observations from the observer’s point of view).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994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8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2862322"/>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 </a:t>
            </a:r>
          </a:p>
        </p:txBody>
      </p:sp>
    </p:spTree>
    <p:extLst>
      <p:ext uri="{BB962C8B-B14F-4D97-AF65-F5344CB8AC3E}">
        <p14:creationId xmlns:p14="http://schemas.microsoft.com/office/powerpoint/2010/main" val="1871438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4801314"/>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More specifically, there are cases where the controller must make decisions faster than they can observe environmental changes (i.e., their observations are delayed).  </a:t>
            </a:r>
          </a:p>
        </p:txBody>
      </p:sp>
    </p:spTree>
    <p:extLst>
      <p:ext uri="{BB962C8B-B14F-4D97-AF65-F5344CB8AC3E}">
        <p14:creationId xmlns:p14="http://schemas.microsoft.com/office/powerpoint/2010/main" val="164358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749946" y="316056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Under these conditions, the controller must use their best judgment on how to proceed until they receive new environmental observations.</a:t>
            </a:r>
          </a:p>
        </p:txBody>
      </p: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8F4038E-13A0-09B1-59B0-E19BFD012A08}"/>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E73C66E-9A34-384A-2209-82C913D0AB31}"/>
              </a:ext>
            </a:extLst>
          </p:cNvPr>
          <p:cNvCxnSpPr>
            <a:cxnSpLocks/>
            <a:stCxn id="16"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A43CEC3-19A5-190F-E5D8-62FCE3272066}"/>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83E176C-388B-E15B-6E7C-F7213ECB1CBE}"/>
              </a:ext>
            </a:extLst>
          </p:cNvPr>
          <p:cNvCxnSpPr>
            <a:cxnSpLocks/>
            <a:stCxn id="1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EC54EC9-6464-5457-6C34-65B00D5254E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a:t>
            </a:r>
          </a:p>
          <a:p>
            <a:r>
              <a:rPr lang="en-US" dirty="0"/>
              <a:t>uniform default policy</a:t>
            </a:r>
          </a:p>
        </p:txBody>
      </p:sp>
      <p:sp>
        <p:nvSpPr>
          <p:cNvPr id="9" name="TextBox 8">
            <a:extLst>
              <a:ext uri="{FF2B5EF4-FFF2-40B4-BE49-F238E27FC236}">
                <a16:creationId xmlns:a16="http://schemas.microsoft.com/office/drawing/2014/main" id="{9B80AACD-AA1C-16AA-9746-14FB676EBA49}"/>
              </a:ext>
            </a:extLst>
          </p:cNvPr>
          <p:cNvSpPr txBox="1"/>
          <p:nvPr/>
        </p:nvSpPr>
        <p:spPr>
          <a:xfrm>
            <a:off x="5145189" y="3107041"/>
            <a:ext cx="508473" cy="369332"/>
          </a:xfrm>
          <a:prstGeom prst="rect">
            <a:avLst/>
          </a:prstGeom>
          <a:noFill/>
        </p:spPr>
        <p:txBody>
          <a:bodyPr wrap="none" rtlCol="0">
            <a:spAutoFit/>
          </a:bodyPr>
          <a:lstStyle/>
          <a:p>
            <a:r>
              <a:rPr lang="en-US" dirty="0"/>
              <a:t>1/4</a:t>
            </a:r>
          </a:p>
        </p:txBody>
      </p:sp>
      <p:sp>
        <p:nvSpPr>
          <p:cNvPr id="11" name="TextBox 10">
            <a:extLst>
              <a:ext uri="{FF2B5EF4-FFF2-40B4-BE49-F238E27FC236}">
                <a16:creationId xmlns:a16="http://schemas.microsoft.com/office/drawing/2014/main" id="{C9C3556D-51A4-ED5F-8E72-8FB89585A052}"/>
              </a:ext>
            </a:extLst>
          </p:cNvPr>
          <p:cNvSpPr txBox="1"/>
          <p:nvPr/>
        </p:nvSpPr>
        <p:spPr>
          <a:xfrm>
            <a:off x="5661993" y="2673073"/>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DC89298F-EBD4-911F-6FA2-81DE131144A7}"/>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3" name="TextBox 12">
            <a:extLst>
              <a:ext uri="{FF2B5EF4-FFF2-40B4-BE49-F238E27FC236}">
                <a16:creationId xmlns:a16="http://schemas.microsoft.com/office/drawing/2014/main" id="{F751FFB7-1E6F-32A0-D46D-BD0F5F98A4A2}"/>
              </a:ext>
            </a:extLst>
          </p:cNvPr>
          <p:cNvSpPr txBox="1"/>
          <p:nvPr/>
        </p:nvSpPr>
        <p:spPr>
          <a:xfrm>
            <a:off x="5654789" y="3599112"/>
            <a:ext cx="508473" cy="369332"/>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1854716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3625845" y="429192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2"/>
          </a:xfrm>
          <a:prstGeom prst="rect">
            <a:avLst/>
          </a:prstGeom>
          <a:noFill/>
        </p:spPr>
        <p:txBody>
          <a:bodyPr wrap="square" rtlCol="0">
            <a:spAutoFit/>
          </a:bodyPr>
          <a:lstStyle/>
          <a:p>
            <a:r>
              <a:rPr lang="en-US" dirty="0"/>
              <a:t>This can lead to success…</a:t>
            </a:r>
          </a:p>
        </p:txBody>
      </p:sp>
      <p:sp>
        <p:nvSpPr>
          <p:cNvPr id="40" name="Oval 39">
            <a:extLst>
              <a:ext uri="{FF2B5EF4-FFF2-40B4-BE49-F238E27FC236}">
                <a16:creationId xmlns:a16="http://schemas.microsoft.com/office/drawing/2014/main" id="{A60B4CD3-01B1-394B-6993-B9BA19C80892}"/>
              </a:ext>
            </a:extLst>
          </p:cNvPr>
          <p:cNvSpPr/>
          <p:nvPr/>
        </p:nvSpPr>
        <p:spPr>
          <a:xfrm>
            <a:off x="4910384" y="38832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5097953" y="39770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36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31086" y="373520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646331"/>
          </a:xfrm>
          <a:prstGeom prst="rect">
            <a:avLst/>
          </a:prstGeom>
          <a:noFill/>
        </p:spPr>
        <p:txBody>
          <a:bodyPr wrap="square" rtlCol="0">
            <a:spAutoFit/>
          </a:bodyPr>
          <a:lstStyle/>
          <a:p>
            <a:r>
              <a:rPr lang="en-US" dirty="0"/>
              <a:t>Or this can lead to failure…</a:t>
            </a:r>
          </a:p>
        </p:txBody>
      </p:sp>
      <p:sp>
        <p:nvSpPr>
          <p:cNvPr id="40" name="Oval 39">
            <a:extLst>
              <a:ext uri="{FF2B5EF4-FFF2-40B4-BE49-F238E27FC236}">
                <a16:creationId xmlns:a16="http://schemas.microsoft.com/office/drawing/2014/main" id="{A60B4CD3-01B1-394B-6993-B9BA19C80892}"/>
              </a:ext>
            </a:extLst>
          </p:cNvPr>
          <p:cNvSpPr/>
          <p:nvPr/>
        </p:nvSpPr>
        <p:spPr>
          <a:xfrm>
            <a:off x="4742095" y="38368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4929664" y="39306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a:cxnSpLocks/>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Explosion 1 4">
            <a:extLst>
              <a:ext uri="{FF2B5EF4-FFF2-40B4-BE49-F238E27FC236}">
                <a16:creationId xmlns:a16="http://schemas.microsoft.com/office/drawing/2014/main" id="{547478EB-B2DC-CB44-AEB9-D04BDA23E355}"/>
              </a:ext>
            </a:extLst>
          </p:cNvPr>
          <p:cNvSpPr/>
          <p:nvPr/>
        </p:nvSpPr>
        <p:spPr>
          <a:xfrm>
            <a:off x="4632277" y="3712182"/>
            <a:ext cx="390418" cy="339048"/>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095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585323"/>
          </a:xfrm>
          <a:prstGeom prst="rect">
            <a:avLst/>
          </a:prstGeom>
          <a:noFill/>
        </p:spPr>
        <p:txBody>
          <a:bodyPr wrap="square" rtlCol="0">
            <a:spAutoFit/>
          </a:bodyPr>
          <a:lstStyle/>
          <a:p>
            <a:r>
              <a:rPr lang="en-US" dirty="0"/>
              <a:t>To handle these delayed observations, our model assumes that the controller “freezes” its current beliefs about the environment (e.g., the current locations of the obstacles).</a:t>
            </a:r>
          </a:p>
          <a:p>
            <a:endParaRPr lang="en-US" dirty="0"/>
          </a:p>
        </p:txBody>
      </p:sp>
    </p:spTree>
    <p:extLst>
      <p:ext uri="{BB962C8B-B14F-4D97-AF65-F5344CB8AC3E}">
        <p14:creationId xmlns:p14="http://schemas.microsoft.com/office/powerpoint/2010/main" val="34460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308324"/>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p:txBody>
      </p:sp>
    </p:spTree>
    <p:extLst>
      <p:ext uri="{BB962C8B-B14F-4D97-AF65-F5344CB8AC3E}">
        <p14:creationId xmlns:p14="http://schemas.microsoft.com/office/powerpoint/2010/main" val="4173680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139321"/>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p:txBody>
      </p:sp>
    </p:spTree>
    <p:extLst>
      <p:ext uri="{BB962C8B-B14F-4D97-AF65-F5344CB8AC3E}">
        <p14:creationId xmlns:p14="http://schemas.microsoft.com/office/powerpoint/2010/main" val="3062061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a:p>
            <a:endParaRPr lang="en-US" dirty="0"/>
          </a:p>
          <a:p>
            <a:r>
              <a:rPr lang="en-US" dirty="0"/>
              <a:t>Note: Our current approach only considers discrete state spaces.</a:t>
            </a:r>
          </a:p>
        </p:txBody>
      </p:sp>
    </p:spTree>
    <p:extLst>
      <p:ext uri="{BB962C8B-B14F-4D97-AF65-F5344CB8AC3E}">
        <p14:creationId xmlns:p14="http://schemas.microsoft.com/office/powerpoint/2010/main" val="19348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1477328"/>
          </a:xfrm>
          <a:prstGeom prst="rect">
            <a:avLst/>
          </a:prstGeom>
          <a:noFill/>
        </p:spPr>
        <p:txBody>
          <a:bodyPr wrap="square" rtlCol="0">
            <a:spAutoFit/>
          </a:bodyPr>
          <a:lstStyle/>
          <a:p>
            <a:r>
              <a:rPr lang="en-US" dirty="0"/>
              <a:t>Given their current beliefs, the controller attempts to generate an optimal plan within the localized state space.</a:t>
            </a:r>
          </a:p>
        </p:txBody>
      </p:sp>
    </p:spTree>
    <p:extLst>
      <p:ext uri="{BB962C8B-B14F-4D97-AF65-F5344CB8AC3E}">
        <p14:creationId xmlns:p14="http://schemas.microsoft.com/office/powerpoint/2010/main" val="1915921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Given their current beliefs, the controller attempts to generate an optimal plan within the localized state space.</a:t>
            </a:r>
          </a:p>
          <a:p>
            <a:endParaRPr lang="en-US" dirty="0"/>
          </a:p>
          <a:p>
            <a:r>
              <a:rPr lang="en-US" dirty="0"/>
              <a:t>Planning often involves considering future environmental states given their current beliefs (i.e., where are the obstacles likely to be in the next few moments given where they are now?)</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23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923330"/>
          </a:xfrm>
          <a:prstGeom prst="rect">
            <a:avLst/>
          </a:prstGeom>
          <a:noFill/>
        </p:spPr>
        <p:txBody>
          <a:bodyPr wrap="square" rtlCol="0">
            <a:spAutoFit/>
          </a:bodyPr>
          <a:lstStyle/>
          <a:p>
            <a:r>
              <a:rPr lang="en-US" dirty="0"/>
              <a:t>Once the controller decides on a plan, it attempts to execute it.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17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88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3970318"/>
          </a:xfrm>
          <a:prstGeom prst="rect">
            <a:avLst/>
          </a:prstGeom>
          <a:noFill/>
        </p:spPr>
        <p:txBody>
          <a:bodyPr wrap="square" rtlCol="0">
            <a:spAutoFit/>
          </a:bodyPr>
          <a:lstStyle/>
          <a:p>
            <a:r>
              <a:rPr lang="en-US" dirty="0"/>
              <a:t>A controller can instead impose their own policy onto the particle at some accumulated cost.</a:t>
            </a:r>
          </a:p>
          <a:p>
            <a:endParaRPr lang="en-US" dirty="0"/>
          </a:p>
          <a:p>
            <a:r>
              <a:rPr lang="en-US" dirty="0"/>
              <a:t>The objective is then to develop an optimal policy (known as the optimal control law), that minimizes the cost of control. </a:t>
            </a:r>
          </a:p>
          <a:p>
            <a:endParaRPr lang="en-US" dirty="0"/>
          </a:p>
          <a:p>
            <a:endParaRPr lang="en-US" dirty="0"/>
          </a:p>
        </p:txBody>
      </p:sp>
    </p:spTree>
    <p:extLst>
      <p:ext uri="{BB962C8B-B14F-4D97-AF65-F5344CB8AC3E}">
        <p14:creationId xmlns:p14="http://schemas.microsoft.com/office/powerpoint/2010/main" val="3772020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5071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6213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19"/>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a:p>
            <a:endParaRPr lang="en-US" dirty="0"/>
          </a:p>
          <a:p>
            <a:r>
              <a:rPr lang="en-US" dirty="0"/>
              <a:t>This proceeds until a goal (or failure) is reached.</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0587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431439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0" i="1" smtClean="0">
                        <a:latin typeface="Cambria Math" panose="02040503050406030204" pitchFamily="18" charset="0"/>
                      </a:rPr>
                      <m:t>𝑂</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𝑂</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755250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135867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normAutofit lnSpcReduction="10000"/>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a:p>
                <a:r>
                  <a:rPr lang="en-US" dirty="0"/>
                  <a:t>Likewise, for each localized state space </a:t>
                </a:r>
                <a14:m>
                  <m:oMath xmlns:m="http://schemas.openxmlformats.org/officeDocument/2006/math">
                    <m:r>
                      <a:rPr lang="en-US" b="0" i="1" smtClean="0">
                        <a:latin typeface="Cambria Math" panose="02040503050406030204" pitchFamily="18" charset="0"/>
                      </a:rPr>
                      <m:t>𝑘</m:t>
                    </m:r>
                  </m:oMath>
                </a14:m>
                <a:r>
                  <a:rPr lang="en-US" dirty="0"/>
                  <a:t>, there exists an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represents the controller’s current beliefs about the environmental conditions of </a:t>
                </a:r>
                <a14:m>
                  <m:oMath xmlns:m="http://schemas.openxmlformats.org/officeDocument/2006/math">
                    <m:r>
                      <a:rPr lang="en-US" b="0" i="1" smtClean="0">
                        <a:latin typeface="Cambria Math" panose="02040503050406030204" pitchFamily="18" charset="0"/>
                      </a:rPr>
                      <m:t>𝑘</m:t>
                    </m:r>
                  </m:oMath>
                </a14:m>
                <a:r>
                  <a:rPr lang="en-US" dirty="0"/>
                  <a:t>. </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3198" r="-1809"/>
                </a:stretch>
              </a:blipFill>
            </p:spPr>
            <p:txBody>
              <a:bodyPr/>
              <a:lstStyle/>
              <a:p>
                <a:r>
                  <a:rPr lang="en-US">
                    <a:noFill/>
                  </a:rPr>
                  <a:t> </a:t>
                </a:r>
              </a:p>
            </p:txBody>
          </p:sp>
        </mc:Fallback>
      </mc:AlternateContent>
    </p:spTree>
    <p:extLst>
      <p:ext uri="{BB962C8B-B14F-4D97-AF65-F5344CB8AC3E}">
        <p14:creationId xmlns:p14="http://schemas.microsoft.com/office/powerpoint/2010/main" val="1992224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10207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622464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56837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333A-6FB2-F68A-1A61-6EED4DDF5FD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E408C0-AC78-1EFB-7BC0-FE1BDB61373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1CF8B645-C5B0-CAB7-3674-3BD1BAF82E15}"/>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93AB099-EB21-7EDE-CDC8-815984B53C44}"/>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F16DBF-D76D-6EC7-DE5B-72309D6B2F9E}"/>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432F2D0-9D50-BF0D-B5A6-CB1B8C522709}"/>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1A2EBB22-FC32-14E3-579B-44E374591C7D}"/>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222B9759-A474-E382-C18B-8018A8D4E03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D6A010B-D1D9-EE34-0206-02538FFDD2ED}"/>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5875F6B0-3DF1-52B2-88D6-640F465E9582}"/>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2E078459-5BE8-FAE4-FD69-4BFE9B24ADE2}"/>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256DFD42-5129-4628-5015-53211CFE0FD1}"/>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A22F097B-E110-BFF8-BDCE-8E84E7B1C177}"/>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9A0A8B88-A98F-2614-11A7-08488DA88D76}"/>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9F4B110-DBA0-06CA-B3C7-8411695109A1}"/>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2CC3760-B391-3FAF-DDFB-552653F901A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52BC25DA-3A8E-F23A-90A2-C60FE1FB3080}"/>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DEB3CF3-2071-5A1B-F570-F45690A3481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A7D4FE8E-194A-A0A3-8661-774B1A6CD4FB}"/>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DE821C4-6F0C-B7C8-05C7-6B10F603F12A}"/>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522DFF5-6283-ACAF-797E-12DCCF7B07E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465E966-F9BB-CFDF-B60C-79D306E2F706}"/>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DB444640-EE52-E405-C318-94632CEDC8D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4A24660-D8A5-DA4D-E385-619E168A9B9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7FFE1B5-62A6-2189-8F07-4165D90AC18A}"/>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0D612F4-5921-1C57-914F-65AADB6315A6}"/>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5769FE07-AD5C-A330-B5EC-647D91B208AB}"/>
              </a:ext>
            </a:extLst>
          </p:cNvPr>
          <p:cNvSpPr txBox="1"/>
          <p:nvPr/>
        </p:nvSpPr>
        <p:spPr>
          <a:xfrm>
            <a:off x="3700267" y="4481803"/>
            <a:ext cx="301686"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45546958-C226-D1AC-3A28-776B377B0270}"/>
              </a:ext>
            </a:extLst>
          </p:cNvPr>
          <p:cNvSpPr txBox="1"/>
          <p:nvPr/>
        </p:nvSpPr>
        <p:spPr>
          <a:xfrm>
            <a:off x="4216080" y="4915555"/>
            <a:ext cx="301686"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D8A87D25-7CAB-0138-65AE-C9FB90EB4E41}"/>
              </a:ext>
            </a:extLst>
          </p:cNvPr>
          <p:cNvSpPr txBox="1"/>
          <p:nvPr/>
        </p:nvSpPr>
        <p:spPr>
          <a:xfrm>
            <a:off x="4216081" y="4493528"/>
            <a:ext cx="301686"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8B1D3898-57D7-C720-6B59-C11A6611CFB5}"/>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1</a:t>
            </a:r>
          </a:p>
        </p:txBody>
      </p:sp>
      <p:sp>
        <p:nvSpPr>
          <p:cNvPr id="42" name="TextBox 41">
            <a:extLst>
              <a:ext uri="{FF2B5EF4-FFF2-40B4-BE49-F238E27FC236}">
                <a16:creationId xmlns:a16="http://schemas.microsoft.com/office/drawing/2014/main" id="{91B84805-AEC6-171B-982F-4292D22F74C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1</a:t>
            </a:r>
          </a:p>
        </p:txBody>
      </p:sp>
      <p:sp>
        <p:nvSpPr>
          <p:cNvPr id="43" name="TextBox 42">
            <a:extLst>
              <a:ext uri="{FF2B5EF4-FFF2-40B4-BE49-F238E27FC236}">
                <a16:creationId xmlns:a16="http://schemas.microsoft.com/office/drawing/2014/main" id="{323E86AD-0F83-EBCD-47AE-11059B31B0DA}"/>
              </a:ext>
            </a:extLst>
          </p:cNvPr>
          <p:cNvSpPr txBox="1"/>
          <p:nvPr/>
        </p:nvSpPr>
        <p:spPr>
          <a:xfrm>
            <a:off x="4731896" y="4024611"/>
            <a:ext cx="301686" cy="369332"/>
          </a:xfrm>
          <a:prstGeom prst="rect">
            <a:avLst/>
          </a:prstGeom>
          <a:noFill/>
        </p:spPr>
        <p:txBody>
          <a:bodyPr wrap="none" rtlCol="0">
            <a:spAutoFit/>
          </a:bodyPr>
          <a:lstStyle/>
          <a:p>
            <a:r>
              <a:rPr lang="en-US" dirty="0">
                <a:solidFill>
                  <a:schemeClr val="accent2"/>
                </a:solidFill>
              </a:rPr>
              <a:t>1</a:t>
            </a:r>
          </a:p>
        </p:txBody>
      </p:sp>
      <p:sp>
        <p:nvSpPr>
          <p:cNvPr id="44" name="TextBox 43">
            <a:extLst>
              <a:ext uri="{FF2B5EF4-FFF2-40B4-BE49-F238E27FC236}">
                <a16:creationId xmlns:a16="http://schemas.microsoft.com/office/drawing/2014/main" id="{A11585D5-B8A3-B3AB-5952-91BF6323636D}"/>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1</a:t>
            </a:r>
          </a:p>
        </p:txBody>
      </p:sp>
      <p:sp>
        <p:nvSpPr>
          <p:cNvPr id="45" name="TextBox 44">
            <a:extLst>
              <a:ext uri="{FF2B5EF4-FFF2-40B4-BE49-F238E27FC236}">
                <a16:creationId xmlns:a16="http://schemas.microsoft.com/office/drawing/2014/main" id="{8A2EAD08-F7C5-7211-1FE5-BF429F430A06}"/>
              </a:ext>
            </a:extLst>
          </p:cNvPr>
          <p:cNvSpPr txBox="1"/>
          <p:nvPr/>
        </p:nvSpPr>
        <p:spPr>
          <a:xfrm>
            <a:off x="4743621" y="4493533"/>
            <a:ext cx="301686" cy="369332"/>
          </a:xfrm>
          <a:prstGeom prst="rect">
            <a:avLst/>
          </a:prstGeom>
          <a:noFill/>
        </p:spPr>
        <p:txBody>
          <a:bodyPr wrap="none" rtlCol="0">
            <a:spAutoFit/>
          </a:bodyPr>
          <a:lstStyle/>
          <a:p>
            <a:r>
              <a:rPr lang="en-US" dirty="0">
                <a:solidFill>
                  <a:schemeClr val="accent2"/>
                </a:solidFill>
              </a:rPr>
              <a:t>1</a:t>
            </a:r>
          </a:p>
        </p:txBody>
      </p:sp>
      <p:sp>
        <p:nvSpPr>
          <p:cNvPr id="46" name="TextBox 45">
            <a:extLst>
              <a:ext uri="{FF2B5EF4-FFF2-40B4-BE49-F238E27FC236}">
                <a16:creationId xmlns:a16="http://schemas.microsoft.com/office/drawing/2014/main" id="{D3D348AC-473C-9E8F-EA60-80A3A014E2CB}"/>
              </a:ext>
            </a:extLst>
          </p:cNvPr>
          <p:cNvSpPr txBox="1"/>
          <p:nvPr/>
        </p:nvSpPr>
        <p:spPr>
          <a:xfrm>
            <a:off x="4731899" y="4915562"/>
            <a:ext cx="301686" cy="369332"/>
          </a:xfrm>
          <a:prstGeom prst="rect">
            <a:avLst/>
          </a:prstGeom>
          <a:noFill/>
        </p:spPr>
        <p:txBody>
          <a:bodyPr wrap="none" rtlCol="0">
            <a:spAutoFit/>
          </a:bodyPr>
          <a:lstStyle/>
          <a:p>
            <a:r>
              <a:rPr lang="en-US" dirty="0">
                <a:solidFill>
                  <a:schemeClr val="accent2"/>
                </a:solidFill>
              </a:rPr>
              <a:t>1</a:t>
            </a:r>
          </a:p>
        </p:txBody>
      </p:sp>
      <p:sp>
        <p:nvSpPr>
          <p:cNvPr id="47" name="TextBox 46">
            <a:extLst>
              <a:ext uri="{FF2B5EF4-FFF2-40B4-BE49-F238E27FC236}">
                <a16:creationId xmlns:a16="http://schemas.microsoft.com/office/drawing/2014/main" id="{CFE3DA3C-BF47-79EF-8902-0A48B7785DB2}"/>
              </a:ext>
            </a:extLst>
          </p:cNvPr>
          <p:cNvSpPr txBox="1"/>
          <p:nvPr/>
        </p:nvSpPr>
        <p:spPr>
          <a:xfrm>
            <a:off x="5224266" y="4915563"/>
            <a:ext cx="301686" cy="369332"/>
          </a:xfrm>
          <a:prstGeom prst="rect">
            <a:avLst/>
          </a:prstGeom>
          <a:noFill/>
        </p:spPr>
        <p:txBody>
          <a:bodyPr wrap="none" rtlCol="0">
            <a:spAutoFit/>
          </a:bodyPr>
          <a:lstStyle/>
          <a:p>
            <a:r>
              <a:rPr lang="en-US" dirty="0">
                <a:solidFill>
                  <a:schemeClr val="accent2"/>
                </a:solidFill>
              </a:rPr>
              <a:t>1</a:t>
            </a:r>
          </a:p>
        </p:txBody>
      </p:sp>
      <p:sp>
        <p:nvSpPr>
          <p:cNvPr id="48" name="TextBox 47">
            <a:extLst>
              <a:ext uri="{FF2B5EF4-FFF2-40B4-BE49-F238E27FC236}">
                <a16:creationId xmlns:a16="http://schemas.microsoft.com/office/drawing/2014/main" id="{394528F0-BF4E-140D-B992-8C331C7017AA}"/>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1</a:t>
            </a:r>
          </a:p>
        </p:txBody>
      </p:sp>
      <p:sp>
        <p:nvSpPr>
          <p:cNvPr id="49" name="TextBox 48">
            <a:extLst>
              <a:ext uri="{FF2B5EF4-FFF2-40B4-BE49-F238E27FC236}">
                <a16:creationId xmlns:a16="http://schemas.microsoft.com/office/drawing/2014/main" id="{C708868E-0C9A-FE17-54DF-5F9F7548F18E}"/>
              </a:ext>
            </a:extLst>
          </p:cNvPr>
          <p:cNvSpPr txBox="1"/>
          <p:nvPr/>
        </p:nvSpPr>
        <p:spPr>
          <a:xfrm>
            <a:off x="5786969" y="4927279"/>
            <a:ext cx="301686" cy="369332"/>
          </a:xfrm>
          <a:prstGeom prst="rect">
            <a:avLst/>
          </a:prstGeom>
          <a:noFill/>
        </p:spPr>
        <p:txBody>
          <a:bodyPr wrap="none" rtlCol="0">
            <a:spAutoFit/>
          </a:bodyPr>
          <a:lstStyle/>
          <a:p>
            <a:r>
              <a:rPr lang="en-US" dirty="0">
                <a:solidFill>
                  <a:schemeClr val="accent2"/>
                </a:solidFill>
              </a:rPr>
              <a:t>1</a:t>
            </a:r>
          </a:p>
        </p:txBody>
      </p:sp>
      <p:sp>
        <p:nvSpPr>
          <p:cNvPr id="50" name="TextBox 49">
            <a:extLst>
              <a:ext uri="{FF2B5EF4-FFF2-40B4-BE49-F238E27FC236}">
                <a16:creationId xmlns:a16="http://schemas.microsoft.com/office/drawing/2014/main" id="{3B0C045D-FEE3-C151-E50A-4762CA732E48}"/>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1</a:t>
            </a:r>
          </a:p>
        </p:txBody>
      </p:sp>
      <p:sp>
        <p:nvSpPr>
          <p:cNvPr id="51" name="TextBox 50">
            <a:extLst>
              <a:ext uri="{FF2B5EF4-FFF2-40B4-BE49-F238E27FC236}">
                <a16:creationId xmlns:a16="http://schemas.microsoft.com/office/drawing/2014/main" id="{F442372C-1FD2-C078-7633-183884B39225}"/>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6DB90901-E4EF-98CC-D47A-D771BC826120}"/>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1</a:t>
            </a:r>
          </a:p>
        </p:txBody>
      </p:sp>
      <p:sp>
        <p:nvSpPr>
          <p:cNvPr id="53" name="TextBox 52">
            <a:extLst>
              <a:ext uri="{FF2B5EF4-FFF2-40B4-BE49-F238E27FC236}">
                <a16:creationId xmlns:a16="http://schemas.microsoft.com/office/drawing/2014/main" id="{188CEC4B-22AE-C2D5-8618-2D7B322AD302}"/>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1</a:t>
            </a:r>
          </a:p>
        </p:txBody>
      </p:sp>
      <p:sp>
        <p:nvSpPr>
          <p:cNvPr id="54" name="TextBox 53">
            <a:extLst>
              <a:ext uri="{FF2B5EF4-FFF2-40B4-BE49-F238E27FC236}">
                <a16:creationId xmlns:a16="http://schemas.microsoft.com/office/drawing/2014/main" id="{CFB1AEC2-1F12-D430-3FBC-75DF73EF3FF4}"/>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1</a:t>
            </a:r>
          </a:p>
        </p:txBody>
      </p:sp>
      <p:sp>
        <p:nvSpPr>
          <p:cNvPr id="55" name="TextBox 54">
            <a:extLst>
              <a:ext uri="{FF2B5EF4-FFF2-40B4-BE49-F238E27FC236}">
                <a16:creationId xmlns:a16="http://schemas.microsoft.com/office/drawing/2014/main" id="{123FC971-3930-C6C9-6F1C-912706E2D3F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934CA020-16B1-45E2-7A14-D846E5773940}"/>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1</a:t>
            </a:r>
          </a:p>
        </p:txBody>
      </p:sp>
      <p:sp>
        <p:nvSpPr>
          <p:cNvPr id="57" name="TextBox 56">
            <a:extLst>
              <a:ext uri="{FF2B5EF4-FFF2-40B4-BE49-F238E27FC236}">
                <a16:creationId xmlns:a16="http://schemas.microsoft.com/office/drawing/2014/main" id="{CDED90F9-3DE6-E7ED-C215-10F3CE56ED61}"/>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1</a:t>
            </a:r>
          </a:p>
        </p:txBody>
      </p:sp>
      <p:sp>
        <p:nvSpPr>
          <p:cNvPr id="58" name="TextBox 57">
            <a:extLst>
              <a:ext uri="{FF2B5EF4-FFF2-40B4-BE49-F238E27FC236}">
                <a16:creationId xmlns:a16="http://schemas.microsoft.com/office/drawing/2014/main" id="{FD408BAD-6AF9-22DE-2450-AD118131E0DE}"/>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1</a:t>
            </a:r>
          </a:p>
        </p:txBody>
      </p:sp>
      <p:sp>
        <p:nvSpPr>
          <p:cNvPr id="59" name="TextBox 58">
            <a:extLst>
              <a:ext uri="{FF2B5EF4-FFF2-40B4-BE49-F238E27FC236}">
                <a16:creationId xmlns:a16="http://schemas.microsoft.com/office/drawing/2014/main" id="{3182D11B-A3FB-0060-406A-17D8B2774F6A}"/>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1</a:t>
            </a:r>
          </a:p>
        </p:txBody>
      </p:sp>
      <p:sp>
        <p:nvSpPr>
          <p:cNvPr id="60" name="TextBox 59">
            <a:extLst>
              <a:ext uri="{FF2B5EF4-FFF2-40B4-BE49-F238E27FC236}">
                <a16:creationId xmlns:a16="http://schemas.microsoft.com/office/drawing/2014/main" id="{D010968D-F51B-8727-97F8-B612EFA5D373}"/>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1</a:t>
            </a:r>
          </a:p>
        </p:txBody>
      </p:sp>
      <p:sp>
        <p:nvSpPr>
          <p:cNvPr id="61" name="TextBox 60">
            <a:extLst>
              <a:ext uri="{FF2B5EF4-FFF2-40B4-BE49-F238E27FC236}">
                <a16:creationId xmlns:a16="http://schemas.microsoft.com/office/drawing/2014/main" id="{A807D2C1-B4D7-71F2-9400-6376A8F162C9}"/>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1</a:t>
            </a:r>
          </a:p>
        </p:txBody>
      </p:sp>
      <p:sp>
        <p:nvSpPr>
          <p:cNvPr id="63" name="TextBox 62">
            <a:extLst>
              <a:ext uri="{FF2B5EF4-FFF2-40B4-BE49-F238E27FC236}">
                <a16:creationId xmlns:a16="http://schemas.microsoft.com/office/drawing/2014/main" id="{B3A1A152-DE6F-08D9-3ECE-79FDDA9707C6}"/>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1</a:t>
            </a:r>
          </a:p>
        </p:txBody>
      </p:sp>
      <p:sp>
        <p:nvSpPr>
          <p:cNvPr id="64" name="TextBox 63">
            <a:extLst>
              <a:ext uri="{FF2B5EF4-FFF2-40B4-BE49-F238E27FC236}">
                <a16:creationId xmlns:a16="http://schemas.microsoft.com/office/drawing/2014/main" id="{FF109FC6-DC42-ADE8-7BA2-18A022199EAC}"/>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1</a:t>
            </a:r>
          </a:p>
        </p:txBody>
      </p:sp>
      <p:sp>
        <p:nvSpPr>
          <p:cNvPr id="76" name="TextBox 75">
            <a:extLst>
              <a:ext uri="{FF2B5EF4-FFF2-40B4-BE49-F238E27FC236}">
                <a16:creationId xmlns:a16="http://schemas.microsoft.com/office/drawing/2014/main" id="{2FC49050-3B5F-0795-9AE4-EFA771782560}"/>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0C9D705D-9DDA-5FCB-063B-9AA5A153BC4B}"/>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1</a:t>
            </a:r>
          </a:p>
        </p:txBody>
      </p:sp>
      <p:sp>
        <p:nvSpPr>
          <p:cNvPr id="78" name="TextBox 77">
            <a:extLst>
              <a:ext uri="{FF2B5EF4-FFF2-40B4-BE49-F238E27FC236}">
                <a16:creationId xmlns:a16="http://schemas.microsoft.com/office/drawing/2014/main" id="{D1C8F347-575B-9A37-747B-0905A0454ED5}"/>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1</a:t>
            </a:r>
          </a:p>
        </p:txBody>
      </p:sp>
      <p:sp>
        <p:nvSpPr>
          <p:cNvPr id="79" name="TextBox 78">
            <a:extLst>
              <a:ext uri="{FF2B5EF4-FFF2-40B4-BE49-F238E27FC236}">
                <a16:creationId xmlns:a16="http://schemas.microsoft.com/office/drawing/2014/main" id="{0886B196-2D71-DE25-81B8-3513B9F4DE62}"/>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1</a:t>
            </a:r>
          </a:p>
        </p:txBody>
      </p:sp>
      <p:sp>
        <p:nvSpPr>
          <p:cNvPr id="80" name="TextBox 79">
            <a:extLst>
              <a:ext uri="{FF2B5EF4-FFF2-40B4-BE49-F238E27FC236}">
                <a16:creationId xmlns:a16="http://schemas.microsoft.com/office/drawing/2014/main" id="{87A1005D-6A82-D0CD-955A-8A7A142869E5}"/>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89C06BBA-69A4-CEEC-A59A-FCB38B48DFE1}"/>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DB17D9EC-BD3F-A84A-0BD9-452AECC5F576}"/>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76955E01-01A1-E092-5E87-EC8E0A77155C}"/>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41DCBE98-2ED7-FF18-C7F0-630B17D75817}"/>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B6D17B1F-AF3E-E933-3980-552A4DA61190}"/>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1F54E0AA-D721-D3C9-D686-0B1A16F8F28C}"/>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1</a:t>
            </a:r>
          </a:p>
        </p:txBody>
      </p:sp>
      <p:sp>
        <p:nvSpPr>
          <p:cNvPr id="87" name="TextBox 86">
            <a:extLst>
              <a:ext uri="{FF2B5EF4-FFF2-40B4-BE49-F238E27FC236}">
                <a16:creationId xmlns:a16="http://schemas.microsoft.com/office/drawing/2014/main" id="{EAC3DE1A-B7DB-12DA-28B4-FA657AB65E57}"/>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AE2F6E7F-D3F2-35F8-65D2-F3AF4361BBB1}"/>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1</a:t>
            </a:r>
          </a:p>
        </p:txBody>
      </p:sp>
      <p:sp>
        <p:nvSpPr>
          <p:cNvPr id="89" name="TextBox 88">
            <a:extLst>
              <a:ext uri="{FF2B5EF4-FFF2-40B4-BE49-F238E27FC236}">
                <a16:creationId xmlns:a16="http://schemas.microsoft.com/office/drawing/2014/main" id="{0C413CA6-20F7-AC88-A12A-B41D11D467D2}"/>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CE364B55-AA9F-9891-8357-A40D59BC6EC5}"/>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E5662FED-DC46-F2B5-1501-292CD2593F16}"/>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A1D5EB1A-13DA-1538-7B8A-CDE02B6F4C22}"/>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1</a:t>
            </a:r>
          </a:p>
        </p:txBody>
      </p:sp>
      <p:sp>
        <p:nvSpPr>
          <p:cNvPr id="93" name="TextBox 92">
            <a:extLst>
              <a:ext uri="{FF2B5EF4-FFF2-40B4-BE49-F238E27FC236}">
                <a16:creationId xmlns:a16="http://schemas.microsoft.com/office/drawing/2014/main" id="{63CA895F-9DA4-1C44-DA97-B0A6B2A34E0C}"/>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1</a:t>
            </a:r>
          </a:p>
        </p:txBody>
      </p:sp>
      <p:sp>
        <p:nvSpPr>
          <p:cNvPr id="94" name="TextBox 93">
            <a:extLst>
              <a:ext uri="{FF2B5EF4-FFF2-40B4-BE49-F238E27FC236}">
                <a16:creationId xmlns:a16="http://schemas.microsoft.com/office/drawing/2014/main" id="{5143F27C-45A2-69BD-D074-CFAC024AB57F}"/>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1</a:t>
            </a:r>
          </a:p>
        </p:txBody>
      </p:sp>
      <p:sp>
        <p:nvSpPr>
          <p:cNvPr id="95" name="TextBox 94">
            <a:extLst>
              <a:ext uri="{FF2B5EF4-FFF2-40B4-BE49-F238E27FC236}">
                <a16:creationId xmlns:a16="http://schemas.microsoft.com/office/drawing/2014/main" id="{30D4AB3C-9068-A958-B179-00365EB58C3D}"/>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1</a:t>
            </a:r>
          </a:p>
        </p:txBody>
      </p:sp>
      <p:sp>
        <p:nvSpPr>
          <p:cNvPr id="96" name="TextBox 95">
            <a:extLst>
              <a:ext uri="{FF2B5EF4-FFF2-40B4-BE49-F238E27FC236}">
                <a16:creationId xmlns:a16="http://schemas.microsoft.com/office/drawing/2014/main" id="{B00F6496-1FD5-E49C-E649-79ED097253EF}"/>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1</a:t>
            </a:r>
          </a:p>
        </p:txBody>
      </p:sp>
      <p:sp>
        <p:nvSpPr>
          <p:cNvPr id="97" name="TextBox 96">
            <a:extLst>
              <a:ext uri="{FF2B5EF4-FFF2-40B4-BE49-F238E27FC236}">
                <a16:creationId xmlns:a16="http://schemas.microsoft.com/office/drawing/2014/main" id="{1F4D8AC5-C1B7-E8C7-4B6F-05190FEB5C2B}"/>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1</a:t>
            </a:r>
          </a:p>
        </p:txBody>
      </p:sp>
      <p:sp>
        <p:nvSpPr>
          <p:cNvPr id="98" name="TextBox 97">
            <a:extLst>
              <a:ext uri="{FF2B5EF4-FFF2-40B4-BE49-F238E27FC236}">
                <a16:creationId xmlns:a16="http://schemas.microsoft.com/office/drawing/2014/main" id="{05FA0567-8694-DFCD-CEAF-3BDE75146CC5}"/>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1</a:t>
            </a:r>
          </a:p>
        </p:txBody>
      </p:sp>
      <p:sp>
        <p:nvSpPr>
          <p:cNvPr id="99" name="TextBox 98">
            <a:extLst>
              <a:ext uri="{FF2B5EF4-FFF2-40B4-BE49-F238E27FC236}">
                <a16:creationId xmlns:a16="http://schemas.microsoft.com/office/drawing/2014/main" id="{21B9264B-ED03-2261-3CB1-D594FAA2861A}"/>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1</a:t>
            </a:r>
          </a:p>
        </p:txBody>
      </p:sp>
      <p:sp>
        <p:nvSpPr>
          <p:cNvPr id="100" name="TextBox 99">
            <a:extLst>
              <a:ext uri="{FF2B5EF4-FFF2-40B4-BE49-F238E27FC236}">
                <a16:creationId xmlns:a16="http://schemas.microsoft.com/office/drawing/2014/main" id="{81EE51DD-47E6-CA6E-D240-191EEC04264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1</a:t>
            </a:r>
          </a:p>
        </p:txBody>
      </p:sp>
      <p:sp>
        <p:nvSpPr>
          <p:cNvPr id="101" name="TextBox 100">
            <a:extLst>
              <a:ext uri="{FF2B5EF4-FFF2-40B4-BE49-F238E27FC236}">
                <a16:creationId xmlns:a16="http://schemas.microsoft.com/office/drawing/2014/main" id="{38534CE8-DA5C-1DA5-2693-EF68B82E2DF5}"/>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1</a:t>
            </a:r>
          </a:p>
        </p:txBody>
      </p:sp>
      <p:sp>
        <p:nvSpPr>
          <p:cNvPr id="102" name="TextBox 101">
            <a:extLst>
              <a:ext uri="{FF2B5EF4-FFF2-40B4-BE49-F238E27FC236}">
                <a16:creationId xmlns:a16="http://schemas.microsoft.com/office/drawing/2014/main" id="{D8EA3B68-A508-555D-584B-D93E44248837}"/>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1</a:t>
            </a:r>
          </a:p>
        </p:txBody>
      </p:sp>
      <p:sp>
        <p:nvSpPr>
          <p:cNvPr id="103" name="TextBox 102">
            <a:extLst>
              <a:ext uri="{FF2B5EF4-FFF2-40B4-BE49-F238E27FC236}">
                <a16:creationId xmlns:a16="http://schemas.microsoft.com/office/drawing/2014/main" id="{BAB1935D-9FF2-E9AF-5A02-3CEF30038AA9}"/>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1</a:t>
            </a:r>
          </a:p>
        </p:txBody>
      </p:sp>
      <p:sp>
        <p:nvSpPr>
          <p:cNvPr id="104" name="TextBox 103">
            <a:extLst>
              <a:ext uri="{FF2B5EF4-FFF2-40B4-BE49-F238E27FC236}">
                <a16:creationId xmlns:a16="http://schemas.microsoft.com/office/drawing/2014/main" id="{368E82E8-BC97-A9B5-B9C4-128F6C29A9CF}"/>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1</a:t>
            </a:r>
          </a:p>
        </p:txBody>
      </p:sp>
      <p:sp>
        <p:nvSpPr>
          <p:cNvPr id="105" name="TextBox 104">
            <a:extLst>
              <a:ext uri="{FF2B5EF4-FFF2-40B4-BE49-F238E27FC236}">
                <a16:creationId xmlns:a16="http://schemas.microsoft.com/office/drawing/2014/main" id="{09A22243-0180-5635-D997-BCEA2B1D4B18}"/>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1</a:t>
            </a:r>
          </a:p>
        </p:txBody>
      </p:sp>
      <p:sp>
        <p:nvSpPr>
          <p:cNvPr id="106" name="TextBox 105">
            <a:extLst>
              <a:ext uri="{FF2B5EF4-FFF2-40B4-BE49-F238E27FC236}">
                <a16:creationId xmlns:a16="http://schemas.microsoft.com/office/drawing/2014/main" id="{EE933F1C-65C1-0184-AAB8-6A4EF502B64E}"/>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1</a:t>
            </a:r>
          </a:p>
        </p:txBody>
      </p:sp>
      <p:sp>
        <p:nvSpPr>
          <p:cNvPr id="107" name="TextBox 106">
            <a:extLst>
              <a:ext uri="{FF2B5EF4-FFF2-40B4-BE49-F238E27FC236}">
                <a16:creationId xmlns:a16="http://schemas.microsoft.com/office/drawing/2014/main" id="{E8A452CD-FA98-B77F-ECCE-4BE6646E9EC7}"/>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1</a:t>
            </a:r>
          </a:p>
        </p:txBody>
      </p:sp>
      <p:sp>
        <p:nvSpPr>
          <p:cNvPr id="108" name="TextBox 107">
            <a:extLst>
              <a:ext uri="{FF2B5EF4-FFF2-40B4-BE49-F238E27FC236}">
                <a16:creationId xmlns:a16="http://schemas.microsoft.com/office/drawing/2014/main" id="{9B469F4B-74D8-4A2A-11E7-A61C318A62AA}"/>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1</a:t>
            </a:r>
          </a:p>
        </p:txBody>
      </p:sp>
      <p:sp>
        <p:nvSpPr>
          <p:cNvPr id="109" name="TextBox 108">
            <a:extLst>
              <a:ext uri="{FF2B5EF4-FFF2-40B4-BE49-F238E27FC236}">
                <a16:creationId xmlns:a16="http://schemas.microsoft.com/office/drawing/2014/main" id="{29A4359A-7D81-765E-9C0E-ABEAFA275C9B}"/>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1</a:t>
            </a:r>
          </a:p>
        </p:txBody>
      </p:sp>
      <p:sp>
        <p:nvSpPr>
          <p:cNvPr id="110" name="TextBox 109">
            <a:extLst>
              <a:ext uri="{FF2B5EF4-FFF2-40B4-BE49-F238E27FC236}">
                <a16:creationId xmlns:a16="http://schemas.microsoft.com/office/drawing/2014/main" id="{CEE4BB98-D6D7-77F6-1F1F-E508D5A19C99}"/>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1</a:t>
            </a:r>
          </a:p>
        </p:txBody>
      </p:sp>
      <p:sp>
        <p:nvSpPr>
          <p:cNvPr id="111" name="TextBox 110">
            <a:extLst>
              <a:ext uri="{FF2B5EF4-FFF2-40B4-BE49-F238E27FC236}">
                <a16:creationId xmlns:a16="http://schemas.microsoft.com/office/drawing/2014/main" id="{9FD73B18-C64E-0205-3A40-D7946367A365}"/>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1</a:t>
            </a:r>
          </a:p>
        </p:txBody>
      </p:sp>
      <p:sp>
        <p:nvSpPr>
          <p:cNvPr id="112" name="TextBox 111">
            <a:extLst>
              <a:ext uri="{FF2B5EF4-FFF2-40B4-BE49-F238E27FC236}">
                <a16:creationId xmlns:a16="http://schemas.microsoft.com/office/drawing/2014/main" id="{7B513A3E-889D-9F91-A0B5-8A938802BD65}"/>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1</a:t>
            </a:r>
          </a:p>
        </p:txBody>
      </p:sp>
      <p:sp>
        <p:nvSpPr>
          <p:cNvPr id="113" name="TextBox 112">
            <a:extLst>
              <a:ext uri="{FF2B5EF4-FFF2-40B4-BE49-F238E27FC236}">
                <a16:creationId xmlns:a16="http://schemas.microsoft.com/office/drawing/2014/main" id="{9585ACF4-D408-6731-FD81-D1AB9B480C86}"/>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1</a:t>
            </a:r>
          </a:p>
        </p:txBody>
      </p:sp>
      <p:sp>
        <p:nvSpPr>
          <p:cNvPr id="114" name="TextBox 113">
            <a:extLst>
              <a:ext uri="{FF2B5EF4-FFF2-40B4-BE49-F238E27FC236}">
                <a16:creationId xmlns:a16="http://schemas.microsoft.com/office/drawing/2014/main" id="{EFAFC5DF-9FD6-E909-F72E-2CA1813568EF}"/>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1</a:t>
            </a:r>
          </a:p>
        </p:txBody>
      </p:sp>
      <p:sp>
        <p:nvSpPr>
          <p:cNvPr id="115" name="TextBox 114">
            <a:extLst>
              <a:ext uri="{FF2B5EF4-FFF2-40B4-BE49-F238E27FC236}">
                <a16:creationId xmlns:a16="http://schemas.microsoft.com/office/drawing/2014/main" id="{641EE389-E20F-C210-685D-250F3BD3587A}"/>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1</a:t>
            </a:r>
          </a:p>
        </p:txBody>
      </p:sp>
      <p:sp>
        <p:nvSpPr>
          <p:cNvPr id="116" name="TextBox 115">
            <a:extLst>
              <a:ext uri="{FF2B5EF4-FFF2-40B4-BE49-F238E27FC236}">
                <a16:creationId xmlns:a16="http://schemas.microsoft.com/office/drawing/2014/main" id="{9F2F3073-D497-5C7F-F289-4AC29AB7EE14}"/>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1</a:t>
            </a:r>
          </a:p>
        </p:txBody>
      </p:sp>
      <p:sp>
        <p:nvSpPr>
          <p:cNvPr id="117" name="TextBox 116">
            <a:extLst>
              <a:ext uri="{FF2B5EF4-FFF2-40B4-BE49-F238E27FC236}">
                <a16:creationId xmlns:a16="http://schemas.microsoft.com/office/drawing/2014/main" id="{EB25B648-228E-796E-5EA1-E6B4A99BC72F}"/>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1</a:t>
            </a:r>
          </a:p>
        </p:txBody>
      </p:sp>
      <p:sp>
        <p:nvSpPr>
          <p:cNvPr id="118" name="TextBox 117">
            <a:extLst>
              <a:ext uri="{FF2B5EF4-FFF2-40B4-BE49-F238E27FC236}">
                <a16:creationId xmlns:a16="http://schemas.microsoft.com/office/drawing/2014/main" id="{3D86B1A8-7FA1-E868-ABDD-1F68C03CD4BA}"/>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1</a:t>
            </a:r>
          </a:p>
        </p:txBody>
      </p:sp>
      <p:sp>
        <p:nvSpPr>
          <p:cNvPr id="119" name="TextBox 118">
            <a:extLst>
              <a:ext uri="{FF2B5EF4-FFF2-40B4-BE49-F238E27FC236}">
                <a16:creationId xmlns:a16="http://schemas.microsoft.com/office/drawing/2014/main" id="{3F090030-4B8A-6324-433E-1BB44042B11D}"/>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1</a:t>
            </a:r>
          </a:p>
        </p:txBody>
      </p:sp>
      <p:sp>
        <p:nvSpPr>
          <p:cNvPr id="120" name="TextBox 119">
            <a:extLst>
              <a:ext uri="{FF2B5EF4-FFF2-40B4-BE49-F238E27FC236}">
                <a16:creationId xmlns:a16="http://schemas.microsoft.com/office/drawing/2014/main" id="{81E9080B-AE56-0F2A-6CE7-7455B957C975}"/>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1</a:t>
            </a:r>
          </a:p>
        </p:txBody>
      </p:sp>
      <p:sp>
        <p:nvSpPr>
          <p:cNvPr id="121" name="TextBox 120">
            <a:extLst>
              <a:ext uri="{FF2B5EF4-FFF2-40B4-BE49-F238E27FC236}">
                <a16:creationId xmlns:a16="http://schemas.microsoft.com/office/drawing/2014/main" id="{D039625A-8A79-E0CA-212D-5ACA76365D8F}"/>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1</a:t>
            </a:r>
          </a:p>
        </p:txBody>
      </p:sp>
      <p:sp>
        <p:nvSpPr>
          <p:cNvPr id="122" name="TextBox 121">
            <a:extLst>
              <a:ext uri="{FF2B5EF4-FFF2-40B4-BE49-F238E27FC236}">
                <a16:creationId xmlns:a16="http://schemas.microsoft.com/office/drawing/2014/main" id="{F35655D2-2F5B-BBF8-254B-B800DE81B9B3}"/>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1</a:t>
            </a:r>
          </a:p>
        </p:txBody>
      </p:sp>
      <p:sp>
        <p:nvSpPr>
          <p:cNvPr id="123" name="TextBox 122">
            <a:extLst>
              <a:ext uri="{FF2B5EF4-FFF2-40B4-BE49-F238E27FC236}">
                <a16:creationId xmlns:a16="http://schemas.microsoft.com/office/drawing/2014/main" id="{389F5CE5-7B89-7246-03A8-3BB05DC6DFBB}"/>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1</a:t>
            </a:r>
          </a:p>
        </p:txBody>
      </p:sp>
      <p:sp>
        <p:nvSpPr>
          <p:cNvPr id="124" name="TextBox 123">
            <a:extLst>
              <a:ext uri="{FF2B5EF4-FFF2-40B4-BE49-F238E27FC236}">
                <a16:creationId xmlns:a16="http://schemas.microsoft.com/office/drawing/2014/main" id="{246D3E48-17CD-5FE8-4064-40825E4DE5FE}"/>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1</a:t>
            </a:r>
          </a:p>
        </p:txBody>
      </p:sp>
      <p:sp>
        <p:nvSpPr>
          <p:cNvPr id="125" name="TextBox 124">
            <a:extLst>
              <a:ext uri="{FF2B5EF4-FFF2-40B4-BE49-F238E27FC236}">
                <a16:creationId xmlns:a16="http://schemas.microsoft.com/office/drawing/2014/main" id="{B9A95414-69D4-04DD-19F1-41C72E3714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1</a:t>
            </a:r>
          </a:p>
        </p:txBody>
      </p:sp>
      <p:sp>
        <p:nvSpPr>
          <p:cNvPr id="126" name="TextBox 125">
            <a:extLst>
              <a:ext uri="{FF2B5EF4-FFF2-40B4-BE49-F238E27FC236}">
                <a16:creationId xmlns:a16="http://schemas.microsoft.com/office/drawing/2014/main" id="{995C8026-A11D-1573-B7C7-DEFC715A5ADE}"/>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1</a:t>
            </a:r>
          </a:p>
        </p:txBody>
      </p:sp>
      <p:sp>
        <p:nvSpPr>
          <p:cNvPr id="127" name="TextBox 126">
            <a:extLst>
              <a:ext uri="{FF2B5EF4-FFF2-40B4-BE49-F238E27FC236}">
                <a16:creationId xmlns:a16="http://schemas.microsoft.com/office/drawing/2014/main" id="{32219636-2D81-5433-F816-AB0B827B5C18}"/>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1</a:t>
            </a:r>
          </a:p>
        </p:txBody>
      </p:sp>
      <p:sp>
        <p:nvSpPr>
          <p:cNvPr id="128" name="TextBox 127">
            <a:extLst>
              <a:ext uri="{FF2B5EF4-FFF2-40B4-BE49-F238E27FC236}">
                <a16:creationId xmlns:a16="http://schemas.microsoft.com/office/drawing/2014/main" id="{A544DEFB-6182-CBCE-7EBD-D48B625DB66D}"/>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1</a:t>
            </a:r>
          </a:p>
        </p:txBody>
      </p:sp>
      <p:sp>
        <p:nvSpPr>
          <p:cNvPr id="129" name="TextBox 128">
            <a:extLst>
              <a:ext uri="{FF2B5EF4-FFF2-40B4-BE49-F238E27FC236}">
                <a16:creationId xmlns:a16="http://schemas.microsoft.com/office/drawing/2014/main" id="{CD09E7E0-3B1B-3A1C-DACE-1F4801930712}"/>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1</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2D464648-1D79-3EF2-07C8-6F272A7423DB}"/>
                  </a:ext>
                </a:extLst>
              </p:cNvPr>
              <p:cNvSpPr txBox="1"/>
              <p:nvPr/>
            </p:nvSpPr>
            <p:spPr>
              <a:xfrm>
                <a:off x="8472772" y="2926221"/>
                <a:ext cx="3449597" cy="1754326"/>
              </a:xfrm>
              <a:prstGeom prst="rect">
                <a:avLst/>
              </a:prstGeom>
              <a:noFill/>
            </p:spPr>
            <p:txBody>
              <a:bodyPr wrap="square" rtlCol="0">
                <a:spAutoFit/>
              </a:bodyPr>
              <a:lstStyle/>
              <a:p>
                <a:r>
                  <a:rPr lang="en-US" dirty="0"/>
                  <a:t>We assume the controller assigns a cost to each state </a:t>
                </a:r>
                <a14:m>
                  <m:oMath xmlns:m="http://schemas.openxmlformats.org/officeDocument/2006/math">
                    <m:r>
                      <a:rPr lang="en-US" b="0" i="1" smtClean="0">
                        <a:latin typeface="Cambria Math" panose="02040503050406030204" pitchFamily="18" charset="0"/>
                      </a:rPr>
                      <m:t>𝑠</m:t>
                    </m:r>
                  </m:oMath>
                </a14:m>
                <a:r>
                  <a:rPr lang="en-US" dirty="0"/>
                  <a:t> according to some cost function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a:t>
                </a:r>
              </a:p>
              <a:p>
                <a:endParaRPr lang="en-US" dirty="0"/>
              </a:p>
              <a:p>
                <a:r>
                  <a:rPr lang="en-US" dirty="0"/>
                  <a:t>By convention, typically only goal states are assigned 0 cost. </a:t>
                </a:r>
              </a:p>
            </p:txBody>
          </p:sp>
        </mc:Choice>
        <mc:Fallback xmlns="">
          <p:sp>
            <p:nvSpPr>
              <p:cNvPr id="130" name="TextBox 129">
                <a:extLst>
                  <a:ext uri="{FF2B5EF4-FFF2-40B4-BE49-F238E27FC236}">
                    <a16:creationId xmlns:a16="http://schemas.microsoft.com/office/drawing/2014/main" id="{2D464648-1D79-3EF2-07C8-6F272A7423DB}"/>
                  </a:ext>
                </a:extLst>
              </p:cNvPr>
              <p:cNvSpPr txBox="1">
                <a:spLocks noRot="1" noChangeAspect="1" noMove="1" noResize="1" noEditPoints="1" noAdjustHandles="1" noChangeArrowheads="1" noChangeShapeType="1" noTextEdit="1"/>
              </p:cNvSpPr>
              <p:nvPr/>
            </p:nvSpPr>
            <p:spPr>
              <a:xfrm>
                <a:off x="8472772" y="2926221"/>
                <a:ext cx="3449597" cy="1754326"/>
              </a:xfrm>
              <a:prstGeom prst="rect">
                <a:avLst/>
              </a:prstGeom>
              <a:blipFill>
                <a:blip r:embed="rId3"/>
                <a:stretch>
                  <a:fillRect l="-1838" t="-1439" r="-2941" b="-50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F89CA97-5B84-E9EE-9844-0E260A2AFCA6}"/>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1732700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normAutofit/>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a:p>
                <a:r>
                  <a:rPr lang="en-US" dirty="0"/>
                  <a:t>For a given scenario, the delay is not necessarily fixed from state space to state space. </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1642779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There is also the matter of the size and plan lengths for each </a:t>
                </a:r>
                <a14:m>
                  <m:oMath xmlns:m="http://schemas.openxmlformats.org/officeDocument/2006/math">
                    <m:r>
                      <a:rPr lang="en-US" b="0" i="1" smtClean="0">
                        <a:latin typeface="Cambria Math" panose="02040503050406030204" pitchFamily="18" charset="0"/>
                      </a:rPr>
                      <m:t>𝑘</m:t>
                    </m:r>
                  </m:oMath>
                </a14:m>
                <a:r>
                  <a:rPr lang="en-US" dirty="0"/>
                  <a:t>, but we can make some simplifying assumptions to handle this.  </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810781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923330"/>
          </a:xfrm>
          <a:prstGeom prst="rect">
            <a:avLst/>
          </a:prstGeom>
          <a:noFill/>
        </p:spPr>
        <p:txBody>
          <a:bodyPr wrap="square" rtlCol="0">
            <a:spAutoFit/>
          </a:bodyPr>
          <a:lstStyle/>
          <a:p>
            <a:r>
              <a:rPr lang="en-US" dirty="0"/>
              <a:t>First, however, we will discuss two properties of our model that justify these assumptions.</a:t>
            </a:r>
          </a:p>
        </p:txBody>
      </p:sp>
    </p:spTree>
    <p:extLst>
      <p:ext uri="{BB962C8B-B14F-4D97-AF65-F5344CB8AC3E}">
        <p14:creationId xmlns:p14="http://schemas.microsoft.com/office/powerpoint/2010/main" val="2193847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585323"/>
          </a:xfrm>
          <a:prstGeom prst="rect">
            <a:avLst/>
          </a:prstGeom>
          <a:noFill/>
        </p:spPr>
        <p:txBody>
          <a:bodyPr wrap="square" rtlCol="0">
            <a:spAutoFit/>
          </a:bodyPr>
          <a:lstStyle/>
          <a:p>
            <a:r>
              <a:rPr lang="en-US" dirty="0"/>
              <a:t>First, however, we will discuss two properties of our model that justify these assumptions.</a:t>
            </a:r>
          </a:p>
          <a:p>
            <a:endParaRPr lang="en-US" dirty="0"/>
          </a:p>
          <a:p>
            <a:r>
              <a:rPr lang="en-US" dirty="0"/>
              <a:t>In the example, the controller interrupts their current plan for the shown localized state space and ends up only generating the trajectory in red.</a:t>
            </a:r>
          </a:p>
        </p:txBody>
      </p:sp>
      <p:sp>
        <p:nvSpPr>
          <p:cNvPr id="2" name="Freeform 1">
            <a:extLst>
              <a:ext uri="{FF2B5EF4-FFF2-40B4-BE49-F238E27FC236}">
                <a16:creationId xmlns:a16="http://schemas.microsoft.com/office/drawing/2014/main" id="{F7838EC5-8A2F-1C1E-F3D1-DC589151BA91}"/>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450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477328"/>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p:txBody>
      </p:sp>
      <p:sp>
        <p:nvSpPr>
          <p:cNvPr id="3" name="TextBox 2">
            <a:extLst>
              <a:ext uri="{FF2B5EF4-FFF2-40B4-BE49-F238E27FC236}">
                <a16:creationId xmlns:a16="http://schemas.microsoft.com/office/drawing/2014/main" id="{160BEB39-3DA8-C3DD-8669-5DBF2F051B28}"/>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710587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3139321"/>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a:p>
            <a:endParaRPr lang="en-US" dirty="0"/>
          </a:p>
          <a:p>
            <a:r>
              <a:rPr lang="en-US" dirty="0"/>
              <a:t>Otherwise stated, it does not matter to an observer whether the planned trajectory was longer than the actual observed trajectory in terms of the likelihood of the observed trajectory.</a:t>
            </a:r>
          </a:p>
        </p:txBody>
      </p:sp>
      <p:sp>
        <p:nvSpPr>
          <p:cNvPr id="2" name="TextBox 1">
            <a:extLst>
              <a:ext uri="{FF2B5EF4-FFF2-40B4-BE49-F238E27FC236}">
                <a16:creationId xmlns:a16="http://schemas.microsoft.com/office/drawing/2014/main" id="{C330AD26-F785-9393-045E-C76E8FF2730E}"/>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900285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754326"/>
          </a:xfrm>
          <a:prstGeom prst="rect">
            <a:avLst/>
          </a:prstGeom>
          <a:noFill/>
        </p:spPr>
        <p:txBody>
          <a:bodyPr wrap="square" rtlCol="0">
            <a:spAutoFit/>
          </a:bodyPr>
          <a:lstStyle/>
          <a:p>
            <a:r>
              <a:rPr lang="en-US" dirty="0"/>
              <a:t>Likewise, an observed trajectory maintains its likelihood under a smaller state space if it preserves all potential trajectories of the same length (assuming the same initial state). </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6" name="Rectangle 15">
            <a:extLst>
              <a:ext uri="{FF2B5EF4-FFF2-40B4-BE49-F238E27FC236}">
                <a16:creationId xmlns:a16="http://schemas.microsoft.com/office/drawing/2014/main" id="{F89AE284-F69F-1F25-9815-0FE26AA7BEFB}"/>
              </a:ext>
            </a:extLst>
          </p:cNvPr>
          <p:cNvSpPr/>
          <p:nvPr/>
        </p:nvSpPr>
        <p:spPr>
          <a:xfrm>
            <a:off x="5291191" y="2342508"/>
            <a:ext cx="2547991" cy="21575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11629549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862322"/>
          </a:xfrm>
          <a:prstGeom prst="rect">
            <a:avLst/>
          </a:prstGeom>
          <a:noFill/>
        </p:spPr>
        <p:txBody>
          <a:bodyPr wrap="square" rtlCol="0">
            <a:spAutoFit/>
          </a:bodyPr>
          <a:lstStyle/>
          <a:p>
            <a:r>
              <a:rPr lang="en-US" dirty="0"/>
              <a:t>Assuming in our example, that the particle can only move up, down, left, and right, we can preserve the likelihood of the observed trajectory on the left even if we shrink the state space to a Von Neumann Neighborhood of size 3 (i.e., the smallest possible state space that preserves all potential trajectories of length 3).</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cxnSp>
        <p:nvCxnSpPr>
          <p:cNvPr id="7" name="Straight Connector 6">
            <a:extLst>
              <a:ext uri="{FF2B5EF4-FFF2-40B4-BE49-F238E27FC236}">
                <a16:creationId xmlns:a16="http://schemas.microsoft.com/office/drawing/2014/main" id="{798A8151-C822-35A3-EE23-6C6E3A325417}"/>
              </a:ext>
            </a:extLst>
          </p:cNvPr>
          <p:cNvCxnSpPr>
            <a:cxnSpLocks/>
          </p:cNvCxnSpPr>
          <p:nvPr/>
        </p:nvCxnSpPr>
        <p:spPr>
          <a:xfrm>
            <a:off x="5270643" y="35754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2ECEA-59FB-5AA0-5C15-1AE1F1CFD12A}"/>
              </a:ext>
            </a:extLst>
          </p:cNvPr>
          <p:cNvCxnSpPr>
            <a:cxnSpLocks/>
          </p:cNvCxnSpPr>
          <p:nvPr/>
        </p:nvCxnSpPr>
        <p:spPr>
          <a:xfrm>
            <a:off x="5619087" y="39024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A811F9-1035-308E-33C0-D79F12B2FB99}"/>
              </a:ext>
            </a:extLst>
          </p:cNvPr>
          <p:cNvCxnSpPr>
            <a:cxnSpLocks/>
          </p:cNvCxnSpPr>
          <p:nvPr/>
        </p:nvCxnSpPr>
        <p:spPr>
          <a:xfrm>
            <a:off x="5270643" y="32824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3BFBAE-BABF-196E-1615-A6AD7BF3EFD8}"/>
              </a:ext>
            </a:extLst>
          </p:cNvPr>
          <p:cNvCxnSpPr>
            <a:cxnSpLocks/>
          </p:cNvCxnSpPr>
          <p:nvPr/>
        </p:nvCxnSpPr>
        <p:spPr>
          <a:xfrm>
            <a:off x="5640513"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6387D4-4157-446B-5124-57C2B8243706}"/>
              </a:ext>
            </a:extLst>
          </p:cNvPr>
          <p:cNvCxnSpPr>
            <a:cxnSpLocks/>
          </p:cNvCxnSpPr>
          <p:nvPr/>
        </p:nvCxnSpPr>
        <p:spPr>
          <a:xfrm>
            <a:off x="5999231"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20BC73-B58D-31A4-33AA-EEF2F21CDAD2}"/>
              </a:ext>
            </a:extLst>
          </p:cNvPr>
          <p:cNvCxnSpPr>
            <a:cxnSpLocks/>
          </p:cNvCxnSpPr>
          <p:nvPr/>
        </p:nvCxnSpPr>
        <p:spPr>
          <a:xfrm>
            <a:off x="6000109"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F02E27-6D3B-7D86-5123-57C2ABDB56AE}"/>
              </a:ext>
            </a:extLst>
          </p:cNvPr>
          <p:cNvCxnSpPr>
            <a:cxnSpLocks/>
          </p:cNvCxnSpPr>
          <p:nvPr/>
        </p:nvCxnSpPr>
        <p:spPr>
          <a:xfrm>
            <a:off x="6345757" y="45120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360AF8-83ED-5F3E-255F-35C018C1D14E}"/>
              </a:ext>
            </a:extLst>
          </p:cNvPr>
          <p:cNvCxnSpPr>
            <a:cxnSpLocks/>
          </p:cNvCxnSpPr>
          <p:nvPr/>
        </p:nvCxnSpPr>
        <p:spPr>
          <a:xfrm>
            <a:off x="6354318" y="234935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648E17-5FB8-B2FB-521E-CE7E80592814}"/>
              </a:ext>
            </a:extLst>
          </p:cNvPr>
          <p:cNvCxnSpPr>
            <a:cxnSpLocks/>
          </p:cNvCxnSpPr>
          <p:nvPr/>
        </p:nvCxnSpPr>
        <p:spPr>
          <a:xfrm>
            <a:off x="6734462"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DA613B-0C89-54BF-38C5-93646CBCB755}"/>
              </a:ext>
            </a:extLst>
          </p:cNvPr>
          <p:cNvCxnSpPr>
            <a:cxnSpLocks/>
          </p:cNvCxnSpPr>
          <p:nvPr/>
        </p:nvCxnSpPr>
        <p:spPr>
          <a:xfrm>
            <a:off x="7104332" y="39041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74E505-64A1-DDB2-31D9-0B061B17E0F1}"/>
              </a:ext>
            </a:extLst>
          </p:cNvPr>
          <p:cNvCxnSpPr>
            <a:cxnSpLocks/>
          </p:cNvCxnSpPr>
          <p:nvPr/>
        </p:nvCxnSpPr>
        <p:spPr>
          <a:xfrm>
            <a:off x="7474202" y="358396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552EEB-8D2A-89B0-7182-3F60D426C214}"/>
              </a:ext>
            </a:extLst>
          </p:cNvPr>
          <p:cNvCxnSpPr>
            <a:cxnSpLocks/>
          </p:cNvCxnSpPr>
          <p:nvPr/>
        </p:nvCxnSpPr>
        <p:spPr>
          <a:xfrm>
            <a:off x="7474202" y="32722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4926B9-7F77-7BB7-A454-EB6EFD44B456}"/>
              </a:ext>
            </a:extLst>
          </p:cNvPr>
          <p:cNvCxnSpPr>
            <a:cxnSpLocks/>
          </p:cNvCxnSpPr>
          <p:nvPr/>
        </p:nvCxnSpPr>
        <p:spPr>
          <a:xfrm>
            <a:off x="6724188"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CB9C282-577E-6838-9CF4-91A7A46D07A0}"/>
              </a:ext>
            </a:extLst>
          </p:cNvPr>
          <p:cNvCxnSpPr>
            <a:cxnSpLocks/>
          </p:cNvCxnSpPr>
          <p:nvPr/>
        </p:nvCxnSpPr>
        <p:spPr>
          <a:xfrm>
            <a:off x="7104332"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15B021-F678-D37A-1283-6E8E2E3AF0E7}"/>
              </a:ext>
            </a:extLst>
          </p:cNvPr>
          <p:cNvCxnSpPr>
            <a:cxnSpLocks/>
          </p:cNvCxnSpPr>
          <p:nvPr/>
        </p:nvCxnSpPr>
        <p:spPr>
          <a:xfrm rot="5400000">
            <a:off x="7654000" y="342899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6B2BAB-B9A4-AB71-0DB7-52C32C5F831A}"/>
              </a:ext>
            </a:extLst>
          </p:cNvPr>
          <p:cNvCxnSpPr>
            <a:cxnSpLocks/>
          </p:cNvCxnSpPr>
          <p:nvPr/>
        </p:nvCxnSpPr>
        <p:spPr>
          <a:xfrm rot="5400000">
            <a:off x="7294404" y="3755205"/>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A0BA7-97E1-B91B-C925-1F4777921649}"/>
              </a:ext>
            </a:extLst>
          </p:cNvPr>
          <p:cNvCxnSpPr>
            <a:cxnSpLocks/>
          </p:cNvCxnSpPr>
          <p:nvPr/>
        </p:nvCxnSpPr>
        <p:spPr>
          <a:xfrm rot="5400000">
            <a:off x="7284130" y="31163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FF7A60-9BDD-4D69-BB85-CC6FE267EDF0}"/>
              </a:ext>
            </a:extLst>
          </p:cNvPr>
          <p:cNvCxnSpPr>
            <a:cxnSpLocks/>
          </p:cNvCxnSpPr>
          <p:nvPr/>
        </p:nvCxnSpPr>
        <p:spPr>
          <a:xfrm rot="5400000">
            <a:off x="6924534" y="282516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BF62DF-71C9-5072-E90E-B5013F66CAFF}"/>
              </a:ext>
            </a:extLst>
          </p:cNvPr>
          <p:cNvCxnSpPr>
            <a:cxnSpLocks/>
          </p:cNvCxnSpPr>
          <p:nvPr/>
        </p:nvCxnSpPr>
        <p:spPr>
          <a:xfrm rot="5400000">
            <a:off x="6534116" y="249662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A1178-66A3-41CF-89B6-1FFC8D612971}"/>
              </a:ext>
            </a:extLst>
          </p:cNvPr>
          <p:cNvCxnSpPr>
            <a:cxnSpLocks/>
          </p:cNvCxnSpPr>
          <p:nvPr/>
        </p:nvCxnSpPr>
        <p:spPr>
          <a:xfrm rot="5400000">
            <a:off x="6165959" y="250689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A3B8C8-3018-9CF0-A1D3-71D4D6117348}"/>
              </a:ext>
            </a:extLst>
          </p:cNvPr>
          <p:cNvCxnSpPr>
            <a:cxnSpLocks/>
          </p:cNvCxnSpPr>
          <p:nvPr/>
        </p:nvCxnSpPr>
        <p:spPr>
          <a:xfrm rot="5400000">
            <a:off x="5809159" y="2814893"/>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631A93-224A-217C-4AFF-FD385749DCF8}"/>
              </a:ext>
            </a:extLst>
          </p:cNvPr>
          <p:cNvCxnSpPr>
            <a:cxnSpLocks/>
          </p:cNvCxnSpPr>
          <p:nvPr/>
        </p:nvCxnSpPr>
        <p:spPr>
          <a:xfrm rot="5400000">
            <a:off x="5450441" y="31233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B8239D-33BA-6B32-B3F7-AE71563EFA95}"/>
              </a:ext>
            </a:extLst>
          </p:cNvPr>
          <p:cNvCxnSpPr>
            <a:cxnSpLocks/>
          </p:cNvCxnSpPr>
          <p:nvPr/>
        </p:nvCxnSpPr>
        <p:spPr>
          <a:xfrm rot="5400000">
            <a:off x="5089141" y="34195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05271D-7117-17BE-2851-D2D2FB928299}"/>
              </a:ext>
            </a:extLst>
          </p:cNvPr>
          <p:cNvCxnSpPr>
            <a:cxnSpLocks/>
          </p:cNvCxnSpPr>
          <p:nvPr/>
        </p:nvCxnSpPr>
        <p:spPr>
          <a:xfrm rot="5400000">
            <a:off x="5450441" y="374493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88634A-801A-5844-526D-46A47971562D}"/>
              </a:ext>
            </a:extLst>
          </p:cNvPr>
          <p:cNvCxnSpPr>
            <a:cxnSpLocks/>
          </p:cNvCxnSpPr>
          <p:nvPr/>
        </p:nvCxnSpPr>
        <p:spPr>
          <a:xfrm rot="5400000">
            <a:off x="5809159" y="40514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B81B040-F01E-11E2-DF77-7E8FA4AF3958}"/>
              </a:ext>
            </a:extLst>
          </p:cNvPr>
          <p:cNvCxnSpPr>
            <a:cxnSpLocks/>
          </p:cNvCxnSpPr>
          <p:nvPr/>
        </p:nvCxnSpPr>
        <p:spPr>
          <a:xfrm rot="5400000">
            <a:off x="6163370"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3473E1-93D1-3BA1-6690-15B53730A7DC}"/>
              </a:ext>
            </a:extLst>
          </p:cNvPr>
          <p:cNvCxnSpPr>
            <a:cxnSpLocks/>
          </p:cNvCxnSpPr>
          <p:nvPr/>
        </p:nvCxnSpPr>
        <p:spPr>
          <a:xfrm rot="5400000">
            <a:off x="6534116"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D87616-244D-C114-F499-9BDD1D6F7A56}"/>
              </a:ext>
            </a:extLst>
          </p:cNvPr>
          <p:cNvCxnSpPr>
            <a:cxnSpLocks/>
          </p:cNvCxnSpPr>
          <p:nvPr/>
        </p:nvCxnSpPr>
        <p:spPr>
          <a:xfrm rot="5400000">
            <a:off x="6917437" y="40463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24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612929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81723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2308324"/>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i="1">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i="1">
                        <a:latin typeface="Cambria Math" panose="02040503050406030204" pitchFamily="18" charset="0"/>
                      </a:rPr>
                      <m:t>𝑠</m:t>
                    </m:r>
                  </m:oMath>
                </a14:m>
                <a:r>
                  <a:rPr lang="en-US" dirty="0"/>
                  <a:t>).  </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2308324"/>
              </a:xfrm>
              <a:prstGeom prst="rect">
                <a:avLst/>
              </a:prstGeom>
              <a:blipFill>
                <a:blip r:embed="rId3"/>
                <a:stretch>
                  <a:fillRect l="-1465" t="-1093" r="-2564" b="-32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2798889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r>
                  <a:rPr lang="en-US" dirty="0"/>
                  <a:t>Therefore, the size and plan length for </a:t>
                </a:r>
                <a14:m>
                  <m:oMath xmlns:m="http://schemas.openxmlformats.org/officeDocument/2006/math">
                    <m:r>
                      <a:rPr lang="en-US" b="0" i="1" smtClean="0">
                        <a:latin typeface="Cambria Math" panose="02040503050406030204" pitchFamily="18" charset="0"/>
                      </a:rPr>
                      <m:t>𝑘</m:t>
                    </m:r>
                  </m:oMath>
                </a14:m>
                <a:r>
                  <a:rPr lang="en-US" dirty="0"/>
                  <a:t> corresponds precisely to the length of the delay between belief updates.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666223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1690688"/>
            <a:ext cx="7826140" cy="2746329"/>
          </a:xfrm>
          <a:prstGeom prst="rect">
            <a:avLst/>
          </a:prstGeom>
        </p:spPr>
      </p:pic>
    </p:spTree>
    <p:extLst>
      <p:ext uri="{BB962C8B-B14F-4D97-AF65-F5344CB8AC3E}">
        <p14:creationId xmlns:p14="http://schemas.microsoft.com/office/powerpoint/2010/main" val="103098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1690688"/>
            <a:ext cx="7826140" cy="2746329"/>
          </a:xfrm>
          <a:prstGeom prst="rect">
            <a:avLst/>
          </a:prstGeom>
        </p:spPr>
      </p:pic>
      <p:sp>
        <p:nvSpPr>
          <p:cNvPr id="4" name="Content Placeholder 2">
            <a:extLst>
              <a:ext uri="{FF2B5EF4-FFF2-40B4-BE49-F238E27FC236}">
                <a16:creationId xmlns:a16="http://schemas.microsoft.com/office/drawing/2014/main" id="{D8AF5E74-A64A-882E-8619-724F2E1AF0C1}"/>
              </a:ext>
            </a:extLst>
          </p:cNvPr>
          <p:cNvSpPr>
            <a:spLocks noGrp="1"/>
          </p:cNvSpPr>
          <p:nvPr>
            <p:ph idx="1"/>
          </p:nvPr>
        </p:nvSpPr>
        <p:spPr>
          <a:xfrm>
            <a:off x="838200" y="4561725"/>
            <a:ext cx="10515600" cy="1615237"/>
          </a:xfrm>
        </p:spPr>
        <p:txBody>
          <a:bodyPr/>
          <a:lstStyle/>
          <a:p>
            <a:r>
              <a:rPr lang="en-US" dirty="0"/>
              <a:t>Training over multiple runs can be handled by adding another exterior summation and normalizing constant over the number of runs. </a:t>
            </a:r>
          </a:p>
        </p:txBody>
      </p:sp>
    </p:spTree>
    <p:extLst>
      <p:ext uri="{BB962C8B-B14F-4D97-AF65-F5344CB8AC3E}">
        <p14:creationId xmlns:p14="http://schemas.microsoft.com/office/powerpoint/2010/main" val="3407210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 </a:t>
            </a:r>
          </a:p>
        </p:txBody>
      </p:sp>
    </p:spTree>
    <p:extLst>
      <p:ext uri="{BB962C8B-B14F-4D97-AF65-F5344CB8AC3E}">
        <p14:creationId xmlns:p14="http://schemas.microsoft.com/office/powerpoint/2010/main" val="1394796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a:t>
                </a:r>
              </a:p>
              <a:p>
                <a:r>
                  <a:rPr lang="en-US" dirty="0"/>
                  <a:t>By formulating this uncertainty about the delay as a multiple changepoint problem, we can infer the most likely partitioning of a run </a:t>
                </a:r>
                <a14:m>
                  <m:oMath xmlns:m="http://schemas.openxmlformats.org/officeDocument/2006/math">
                    <m:r>
                      <a:rPr lang="en-US" b="0" i="1" smtClean="0">
                        <a:latin typeface="Cambria Math" panose="02040503050406030204" pitchFamily="18" charset="0"/>
                      </a:rPr>
                      <m:t>𝑟</m:t>
                    </m:r>
                  </m:oMath>
                </a14:m>
                <a:r>
                  <a:rPr lang="en-US" dirty="0"/>
                  <a:t>. </a:t>
                </a:r>
              </a:p>
            </p:txBody>
          </p:sp>
        </mc:Choice>
        <mc:Fallback xmlns="">
          <p:sp>
            <p:nvSpPr>
              <p:cNvPr id="3" name="Content Placeholder 2">
                <a:extLst>
                  <a:ext uri="{FF2B5EF4-FFF2-40B4-BE49-F238E27FC236}">
                    <a16:creationId xmlns:a16="http://schemas.microsoft.com/office/drawing/2014/main" id="{793FED38-0E3D-8826-B179-694F5C7AF8F7}"/>
                  </a:ext>
                </a:extLst>
              </p:cNvPr>
              <p:cNvSpPr>
                <a:spLocks noGrp="1" noRot="1" noChangeAspect="1" noMove="1" noResize="1" noEditPoints="1" noAdjustHandles="1" noChangeArrowheads="1" noChangeShapeType="1" noTextEdit="1"/>
              </p:cNvSpPr>
              <p:nvPr>
                <p:ph idx="1"/>
              </p:nvPr>
            </p:nvSpPr>
            <p:spPr>
              <a:blipFill>
                <a:blip r:embed="rId2"/>
                <a:stretch>
                  <a:fillRect l="-1086" t="-2326" r="-121"/>
                </a:stretch>
              </a:blipFill>
            </p:spPr>
            <p:txBody>
              <a:bodyPr/>
              <a:lstStyle/>
              <a:p>
                <a:r>
                  <a:rPr lang="en-US">
                    <a:noFill/>
                  </a:rPr>
                  <a:t> </a:t>
                </a:r>
              </a:p>
            </p:txBody>
          </p:sp>
        </mc:Fallback>
      </mc:AlternateContent>
    </p:spTree>
    <p:extLst>
      <p:ext uri="{BB962C8B-B14F-4D97-AF65-F5344CB8AC3E}">
        <p14:creationId xmlns:p14="http://schemas.microsoft.com/office/powerpoint/2010/main" val="2479788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𝐾</m:t>
                    </m:r>
                  </m:oMath>
                </a14:m>
                <a:r>
                  <a:rPr lang="en-US" dirty="0"/>
                  <a:t> localized state spaces.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537870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1698826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a:p>
                <a:r>
                  <a:rPr lang="en-US" dirty="0"/>
                  <a:t>Recall that there is also an environmental data vector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corresponds to each state space </a:t>
                </a:r>
                <a14:m>
                  <m:oMath xmlns:m="http://schemas.openxmlformats.org/officeDocument/2006/math">
                    <m:r>
                      <a:rPr lang="en-US" b="0" i="1" smtClean="0">
                        <a:latin typeface="Cambria Math" panose="02040503050406030204" pitchFamily="18" charset="0"/>
                      </a:rPr>
                      <m:t>𝑘</m:t>
                    </m:r>
                  </m:oMath>
                </a14:m>
                <a:r>
                  <a:rPr lang="en-US" dirty="0"/>
                  <a:t> as well. </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35987292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383642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2983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3416320"/>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b="0" i="1" smtClean="0">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b="0" i="1" smtClean="0">
                        <a:latin typeface="Cambria Math" panose="02040503050406030204" pitchFamily="18" charset="0"/>
                      </a:rPr>
                      <m:t>𝑠</m:t>
                    </m:r>
                  </m:oMath>
                </a14:m>
                <a:r>
                  <a:rPr lang="en-US" dirty="0"/>
                  <a:t>).  </a:t>
                </a:r>
              </a:p>
              <a:p>
                <a:endParaRPr lang="en-US" dirty="0"/>
              </a:p>
              <a:p>
                <a:r>
                  <a:rPr lang="en-US" dirty="0"/>
                  <a:t>Minimizing these expected costs yields the optimal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of a state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3416320"/>
              </a:xfrm>
              <a:prstGeom prst="rect">
                <a:avLst/>
              </a:prstGeom>
              <a:blipFill>
                <a:blip r:embed="rId3"/>
                <a:stretch>
                  <a:fillRect l="-1465" t="-741" r="-2564" b="-222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494715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endParaRPr lang="en-US" b="1" dirty="0"/>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1078501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p>
              <a:p>
                <a:r>
                  <a:rPr lang="en-US" dirty="0"/>
                  <a:t>There are likely several methods for inferring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but we demonstrate just one method here.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332550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endParaRPr lang="en-US" b="1"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1247782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119654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2276115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r>
                  <a:rPr lang="en-US" dirty="0"/>
                  <a:t>However, since </a:t>
                </a:r>
                <a14:m>
                  <m:oMath xmlns:m="http://schemas.openxmlformats.org/officeDocument/2006/math">
                    <m:r>
                      <a:rPr lang="en-US" i="1" smtClean="0">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is not differentiable in terms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gradient-based optimization will not work here.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6114116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E6BB-8A74-3C95-E804-03B4289035B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F34F334-48FC-8156-88F7-0C2B5FAE1CB5}"/>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9F34F334-48FC-8156-88F7-0C2B5FAE1CB5}"/>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EE4B4D7-7549-9CF6-2F4F-61A2CA2B3692}"/>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F550396F-CE4E-A1F8-F3C9-74F89B2D6E56}"/>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3511B942-8ACC-78B7-5E1F-D30781016CD4}"/>
              </a:ext>
            </a:extLst>
          </p:cNvPr>
          <p:cNvPicPr>
            <a:picLocks noChangeAspect="1"/>
          </p:cNvPicPr>
          <p:nvPr/>
        </p:nvPicPr>
        <p:blipFill>
          <a:blip r:embed="rId3"/>
          <a:srcRect/>
          <a:stretch/>
        </p:blipFill>
        <p:spPr>
          <a:xfrm>
            <a:off x="1757737" y="1987793"/>
            <a:ext cx="7772400" cy="661480"/>
          </a:xfrm>
          <a:prstGeom prst="rect">
            <a:avLst/>
          </a:prstGeom>
        </p:spPr>
      </p:pic>
    </p:spTree>
    <p:extLst>
      <p:ext uri="{BB962C8B-B14F-4D97-AF65-F5344CB8AC3E}">
        <p14:creationId xmlns:p14="http://schemas.microsoft.com/office/powerpoint/2010/main" val="168739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A19B-5A13-EC20-794E-5E2767BFFB2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95CB70A-F59F-A669-4B9A-21BA367AA68A}"/>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995CB70A-F59F-A669-4B9A-21BA367AA68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E600E84-34F2-9A4D-959D-98247A19421B}"/>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FE00AC32-C500-526C-384D-0C837AF42B5B}"/>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Instead, we formulate the inference problem as computing the joint 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where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e>
                        </m:d>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r>
                      <a:rPr lang="en-US" b="1" i="1" smtClean="0">
                        <a:latin typeface="Cambria Math" panose="02040503050406030204" pitchFamily="18" charset="0"/>
                      </a:rPr>
                      <m:t>,</m:t>
                    </m:r>
                    <m:r>
                      <a:rPr lang="en-US" b="1" i="1" smtClean="0">
                        <a:latin typeface="Cambria Math" panose="02040503050406030204" pitchFamily="18" charset="0"/>
                      </a:rPr>
                      <m:t>𝑶</m:t>
                    </m:r>
                    <m:r>
                      <a:rPr lang="en-US" b="1"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𝑫</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oMath>
                </a14:m>
                <a:r>
                  <a:rPr lang="en-US" dirty="0"/>
                  <a:t>.    </a:t>
                </a:r>
              </a:p>
            </p:txBody>
          </p:sp>
        </mc:Choice>
        <mc:Fallback>
          <p:sp>
            <p:nvSpPr>
              <p:cNvPr id="7" name="Content Placeholder 2">
                <a:extLst>
                  <a:ext uri="{FF2B5EF4-FFF2-40B4-BE49-F238E27FC236}">
                    <a16:creationId xmlns:a16="http://schemas.microsoft.com/office/drawing/2014/main" id="{FE00AC32-C500-526C-384D-0C837AF42B5B}"/>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ABB156-AFDC-1C4A-ABBB-F0D93B56287C}"/>
              </a:ext>
            </a:extLst>
          </p:cNvPr>
          <p:cNvPicPr>
            <a:picLocks noChangeAspect="1"/>
          </p:cNvPicPr>
          <p:nvPr/>
        </p:nvPicPr>
        <p:blipFill>
          <a:blip r:embed="rId4"/>
          <a:srcRect/>
          <a:stretch/>
        </p:blipFill>
        <p:spPr>
          <a:xfrm>
            <a:off x="1757737" y="1987793"/>
            <a:ext cx="7772400" cy="661480"/>
          </a:xfrm>
          <a:prstGeom prst="rect">
            <a:avLst/>
          </a:prstGeom>
        </p:spPr>
      </p:pic>
    </p:spTree>
    <p:extLst>
      <p:ext uri="{BB962C8B-B14F-4D97-AF65-F5344CB8AC3E}">
        <p14:creationId xmlns:p14="http://schemas.microsoft.com/office/powerpoint/2010/main" val="2213650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F3AF-B37F-7705-02B7-BE6692AEF56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5E9B594-5FAC-085C-C21A-0536DD42C899}"/>
                  </a:ext>
                </a:extLst>
              </p:cNvPr>
              <p:cNvSpPr>
                <a:spLocks noGrp="1"/>
              </p:cNvSpPr>
              <p:nvPr>
                <p:ph type="title"/>
              </p:nvPr>
            </p:nvSpPr>
            <p:spPr/>
            <p:txBody>
              <a:bodyPr>
                <a:normAutofit/>
              </a:bodyPr>
              <a:lstStyle/>
              <a:p>
                <a:r>
                  <a:rPr lang="en-US" dirty="0"/>
                  <a:t>Prior of </a:t>
                </a:r>
                <a14:m>
                  <m:oMath xmlns:m="http://schemas.openxmlformats.org/officeDocument/2006/math">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75E9B594-5FAC-085C-C21A-0536DD42C899}"/>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F05BC128-7DE9-4CEE-65FB-EEE900D987B8}"/>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68D651BC-EFE0-8B42-2C57-93466D6CBD71}"/>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𝑃𝑜𝑖𝑠𝑠𝑜𝑛</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m:t>
                    </m:r>
                  </m:oMath>
                </a14:m>
                <a:r>
                  <a:rPr lang="en-US" dirty="0"/>
                  <a:t> under the constraint that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a:t>
                </a:r>
              </a:p>
            </p:txBody>
          </p:sp>
        </mc:Choice>
        <mc:Fallback>
          <p:sp>
            <p:nvSpPr>
              <p:cNvPr id="7" name="Content Placeholder 2">
                <a:extLst>
                  <a:ext uri="{FF2B5EF4-FFF2-40B4-BE49-F238E27FC236}">
                    <a16:creationId xmlns:a16="http://schemas.microsoft.com/office/drawing/2014/main" id="{68D651BC-EFE0-8B42-2C57-93466D6CBD71}"/>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80543D6-D194-8FA5-D108-3F7F46C0A129}"/>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0D5CFDFE-82CE-F9BA-FD11-1C149ECD7F69}"/>
              </a:ext>
            </a:extLst>
          </p:cNvPr>
          <p:cNvSpPr/>
          <p:nvPr/>
        </p:nvSpPr>
        <p:spPr>
          <a:xfrm>
            <a:off x="8486454" y="1984382"/>
            <a:ext cx="1074506"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251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42A36-4C14-1BA5-82AC-AEFABFD9C21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446A416-7FD7-3656-73FB-4975D5C98FDD}"/>
                  </a:ext>
                </a:extLst>
              </p:cNvPr>
              <p:cNvSpPr>
                <a:spLocks noGrp="1"/>
              </p:cNvSpPr>
              <p:nvPr>
                <p:ph type="title"/>
              </p:nvPr>
            </p:nvSpPr>
            <p:spPr/>
            <p:txBody>
              <a:bodyPr>
                <a:normAutofit/>
              </a:bodyPr>
              <a:lstStyle/>
              <a:p>
                <a:r>
                  <a:rPr lang="en-US" dirty="0"/>
                  <a:t>Prior of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5446A416-7FD7-3656-73FB-4975D5C98FD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69D6276-5B44-0AD5-36BA-EFADFA578493}"/>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129635A1-1EAF-153E-1441-A97E2D262FBF}"/>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Given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oMath>
                </a14:m>
                <a:r>
                  <a:rPr lang="en-US" dirty="0"/>
                  <a:t> are distributed as the order statistics from </a:t>
                </a:r>
                <a14:m>
                  <m:oMath xmlns:m="http://schemas.openxmlformats.org/officeDocument/2006/math">
                    <m:r>
                      <a:rPr lang="en-US" b="0" i="1" smtClean="0">
                        <a:latin typeface="Cambria Math" panose="02040503050406030204" pitchFamily="18" charset="0"/>
                      </a:rPr>
                      <m:t>𝑤</m:t>
                    </m:r>
                  </m:oMath>
                </a14:m>
                <a:r>
                  <a:rPr lang="en-US" dirty="0"/>
                  <a:t> points sampled uniformly from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 without repetition.</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e>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p:sp>
            <p:nvSpPr>
              <p:cNvPr id="7" name="Content Placeholder 2">
                <a:extLst>
                  <a:ext uri="{FF2B5EF4-FFF2-40B4-BE49-F238E27FC236}">
                    <a16:creationId xmlns:a16="http://schemas.microsoft.com/office/drawing/2014/main" id="{129635A1-1EAF-153E-1441-A97E2D262FBF}"/>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r="-18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3A856F-E0C7-7917-EA92-792D91632524}"/>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72C0A7EA-5D71-212B-55E1-CCD05F616BC4}"/>
              </a:ext>
            </a:extLst>
          </p:cNvPr>
          <p:cNvSpPr/>
          <p:nvPr/>
        </p:nvSpPr>
        <p:spPr>
          <a:xfrm>
            <a:off x="6822039" y="2004930"/>
            <a:ext cx="1654139"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722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57779</TotalTime>
  <Words>6220</Words>
  <Application>Microsoft Macintosh PowerPoint</Application>
  <PresentationFormat>Widescreen</PresentationFormat>
  <Paragraphs>1162</Paragraphs>
  <Slides>111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111</vt:i4>
      </vt:variant>
    </vt:vector>
  </HeadingPairs>
  <TitlesOfParts>
    <vt:vector size="116" baseType="lpstr">
      <vt:lpstr>Arial</vt:lpstr>
      <vt:lpstr>Calibri</vt:lpstr>
      <vt:lpstr>Calibri Light</vt:lpstr>
      <vt:lpstr>Cambria Math</vt:lpstr>
      <vt:lpstr>Office Theme</vt:lpstr>
      <vt:lpstr>Inverse Optimal Control in Linearly-Solvable Markov Decision Processes with Delayed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Optimal Control Law</vt:lpstr>
      <vt:lpstr>Probability of Trajectories Under Optimal Control Law</vt:lpstr>
      <vt:lpstr>Probability of Trajectories Under Optimal Control Law</vt:lpstr>
      <vt:lpstr>Joint Negative Log-Likelihood (Loss Function) of the State Values</vt:lpstr>
      <vt:lpstr>Joint Negative Log-Likelihood (Loss Function) of the State Values</vt:lpstr>
      <vt:lpstr>Inverse Reinforcement Learning for LMDP (aka Inverse Optimal Control)</vt:lpstr>
      <vt:lpstr>Inverse Reinforcement Learning for LMDP (aka Inverse Optimal Control)</vt:lpstr>
      <vt:lpstr>Feature-Based Approximations of the Optimal Value Function</vt:lpstr>
      <vt:lpstr>Feature-Based Approximations of the Optimal Value Function</vt:lpstr>
      <vt:lpstr>Feature-Based Approximations of the Optimal Value Function</vt:lpstr>
      <vt:lpstr>Feature-Based Approximations of the Optimal Value Function</vt:lpstr>
      <vt:lpstr>Feature-Based Inverse Optimal Control</vt:lpstr>
      <vt:lpstr>Feature-Based Inverse Optimal Control</vt:lpstr>
      <vt:lpstr>Feature-Based Inverse Optimal Control</vt:lpstr>
      <vt:lpstr>Softmax and Cross-Entropy Loss</vt:lpstr>
      <vt:lpstr>Softmax and Cross-Entropy Loss</vt:lpstr>
      <vt:lpstr>Softmax and Cross-Entropy Loss</vt:lpstr>
      <vt:lpstr>Softmax and Cross-Entropy Loss</vt:lpstr>
      <vt:lpstr>Softmax and Cross-Entropy Loss</vt:lpstr>
      <vt:lpstr>Softmax and Cross-Entropy Loss</vt:lpstr>
      <vt:lpstr>Regularization</vt:lpstr>
      <vt:lpstr>The Gradient of the Loss Function</vt:lpstr>
      <vt:lpstr>The Gradient of the Loss Function</vt:lpstr>
      <vt:lpstr>The Gradient of the Loss Function</vt:lpstr>
      <vt:lpstr>The Gradient of the Loss Function</vt:lpstr>
      <vt:lpstr>The Hessian of the Loss Function(Diagonal)</vt:lpstr>
      <vt:lpstr>The Hessian of the Loss Function(Diagonal)</vt:lpstr>
      <vt:lpstr>The Hessian of the Loss Function(Off-Diagonal)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Partitioned Runs</vt:lpstr>
      <vt:lpstr>Partitioned Runs</vt:lpstr>
      <vt:lpstr>Partitioned Runs</vt:lpstr>
      <vt:lpstr>Partitioned Runs</vt:lpstr>
      <vt:lpstr>Assumptions </vt:lpstr>
      <vt:lpstr>Assumptions </vt:lpstr>
      <vt:lpstr>Assumptions </vt:lpstr>
      <vt:lpstr>Assumptions </vt:lpstr>
      <vt:lpstr>Assumptions </vt:lpstr>
      <vt:lpstr>PowerPoint Presentation</vt:lpstr>
      <vt:lpstr>PowerPoint Presentation</vt:lpstr>
      <vt:lpstr>PowerPoint Presentation</vt:lpstr>
      <vt:lpstr>PowerPoint Presentation</vt:lpstr>
      <vt:lpstr>PowerPoint Presentation</vt:lpstr>
      <vt:lpstr>PowerPoint Presentation</vt:lpstr>
      <vt:lpstr>Simplifying Assumptions </vt:lpstr>
      <vt:lpstr>Simplifying Assumptions </vt:lpstr>
      <vt:lpstr>Simplifying Assumptions </vt:lpstr>
      <vt:lpstr>Inverse Optimal Control for LMDPs with Delayed Observations </vt:lpstr>
      <vt:lpstr>Inverse Optimal Control for LMDPs with Delayed Observations </vt:lpstr>
      <vt:lpstr>Unknown Length of the Delay</vt:lpstr>
      <vt:lpstr>Unknown Length of the Delay</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s_w and w</vt:lpstr>
      <vt:lpstr>Inferring s_w and w</vt:lpstr>
      <vt:lpstr>Inferring s_w and w</vt:lpstr>
      <vt:lpstr>Inferring s_w and w</vt:lpstr>
      <vt:lpstr>Posterior Distribution of s_w and w</vt:lpstr>
      <vt:lpstr>Posterior Distribution of s_w and w</vt:lpstr>
      <vt:lpstr>Prior of w</vt:lpstr>
      <vt:lpstr>Prior of s_w |w</vt:lpstr>
      <vt:lpstr>Computing P(s_w,w|D)</vt:lpstr>
      <vt:lpstr>Computing P(s_w,w|D)</vt:lpstr>
      <vt:lpstr>Computing P(s_w,w|D)</vt:lpstr>
      <vt:lpstr>Computing P(s_w,w|D)</vt:lpstr>
      <vt:lpstr>Reversible Jump Markov Chain Monte Carlo</vt:lpstr>
      <vt:lpstr>Reversible Jump Markov Chain Monte Carlo</vt:lpstr>
      <vt:lpstr>Reversible Jump Markov Chain Monte Carlo</vt:lpstr>
      <vt:lpstr>RJMCMC Proposal Distribution</vt:lpstr>
      <vt:lpstr>RJMCMC Proposal Distribution</vt:lpstr>
      <vt:lpstr>RJMCMC Proposal Distribution</vt:lpstr>
      <vt:lpstr>Other Assumptions and Constraints on the Proposal Distribution</vt:lpstr>
      <vt:lpstr>RJMCMC Position Change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MLE using OptV</dc:title>
  <dc:creator>Champlin, Loren M - (champlin)</dc:creator>
  <cp:lastModifiedBy>Champlin, Loren M - (champlin)</cp:lastModifiedBy>
  <cp:revision>75</cp:revision>
  <dcterms:created xsi:type="dcterms:W3CDTF">2024-01-12T20:35:25Z</dcterms:created>
  <dcterms:modified xsi:type="dcterms:W3CDTF">2024-03-13T23:01:11Z</dcterms:modified>
</cp:coreProperties>
</file>